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6" r:id="rId3"/>
    <p:sldId id="278" r:id="rId4"/>
    <p:sldId id="257" r:id="rId5"/>
    <p:sldId id="277" r:id="rId6"/>
    <p:sldId id="276"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9" r:id="rId24"/>
    <p:sldId id="274" r:id="rId25"/>
    <p:sldId id="27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7651E6-B31F-40D7-92F9-5CEB15150296}" v="449" dt="2025-04-09T22:58:57.7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1" autoAdjust="0"/>
    <p:restoredTop sz="94673" autoAdjust="0"/>
  </p:normalViewPr>
  <p:slideViewPr>
    <p:cSldViewPr snapToGrid="0">
      <p:cViewPr varScale="1">
        <p:scale>
          <a:sx n="92" d="100"/>
          <a:sy n="92" d="100"/>
        </p:scale>
        <p:origin x="1008"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ris Lancaster" userId="ff256985480220a9" providerId="LiveId" clId="{E336C7BC-E42F-4B44-8D55-88CD06E241E9}"/>
    <pc:docChg chg="modSld">
      <pc:chgData name="Morris Lancaster" userId="ff256985480220a9" providerId="LiveId" clId="{E336C7BC-E42F-4B44-8D55-88CD06E241E9}" dt="2024-11-11T21:21:02.212" v="3" actId="20577"/>
      <pc:docMkLst>
        <pc:docMk/>
      </pc:docMkLst>
      <pc:sldChg chg="modSp mod">
        <pc:chgData name="Morris Lancaster" userId="ff256985480220a9" providerId="LiveId" clId="{E336C7BC-E42F-4B44-8D55-88CD06E241E9}" dt="2024-11-11T21:21:02.212" v="3" actId="20577"/>
        <pc:sldMkLst>
          <pc:docMk/>
          <pc:sldMk cId="1041738331" sldId="278"/>
        </pc:sldMkLst>
      </pc:sldChg>
    </pc:docChg>
  </pc:docChgLst>
  <pc:docChgLst>
    <pc:chgData name="Morris Lancaster" userId="ff256985480220a9" providerId="LiveId" clId="{1D7651E6-B31F-40D7-92F9-5CEB15150296}"/>
    <pc:docChg chg="addSld modSld">
      <pc:chgData name="Morris Lancaster" userId="ff256985480220a9" providerId="LiveId" clId="{1D7651E6-B31F-40D7-92F9-5CEB15150296}" dt="2025-04-09T22:58:57.701" v="536" actId="1076"/>
      <pc:docMkLst>
        <pc:docMk/>
      </pc:docMkLst>
      <pc:sldChg chg="modSp modAnim">
        <pc:chgData name="Morris Lancaster" userId="ff256985480220a9" providerId="LiveId" clId="{1D7651E6-B31F-40D7-92F9-5CEB15150296}" dt="2025-04-09T22:42:09.622" v="110" actId="20577"/>
        <pc:sldMkLst>
          <pc:docMk/>
          <pc:sldMk cId="2106069570" sldId="258"/>
        </pc:sldMkLst>
        <pc:spChg chg="mod">
          <ac:chgData name="Morris Lancaster" userId="ff256985480220a9" providerId="LiveId" clId="{1D7651E6-B31F-40D7-92F9-5CEB15150296}" dt="2025-04-09T22:42:09.622" v="110" actId="20577"/>
          <ac:spMkLst>
            <pc:docMk/>
            <pc:sldMk cId="2106069570" sldId="258"/>
            <ac:spMk id="711683" creationId="{00000000-0000-0000-0000-000000000000}"/>
          </ac:spMkLst>
        </pc:spChg>
      </pc:sldChg>
      <pc:sldChg chg="addSp modSp add mod modAnim">
        <pc:chgData name="Morris Lancaster" userId="ff256985480220a9" providerId="LiveId" clId="{1D7651E6-B31F-40D7-92F9-5CEB15150296}" dt="2025-04-09T22:58:57.701" v="536" actId="1076"/>
        <pc:sldMkLst>
          <pc:docMk/>
          <pc:sldMk cId="305420676" sldId="279"/>
        </pc:sldMkLst>
        <pc:spChg chg="add">
          <ac:chgData name="Morris Lancaster" userId="ff256985480220a9" providerId="LiveId" clId="{1D7651E6-B31F-40D7-92F9-5CEB15150296}" dt="2025-04-09T22:58:17.653" v="527"/>
          <ac:spMkLst>
            <pc:docMk/>
            <pc:sldMk cId="305420676" sldId="279"/>
            <ac:spMk id="2" creationId="{0FE37C0C-B27A-A362-EADB-BD2DE695E480}"/>
          </ac:spMkLst>
        </pc:spChg>
        <pc:spChg chg="mod">
          <ac:chgData name="Morris Lancaster" userId="ff256985480220a9" providerId="LiveId" clId="{1D7651E6-B31F-40D7-92F9-5CEB15150296}" dt="2025-04-09T22:45:08.354" v="198" actId="20577"/>
          <ac:spMkLst>
            <pc:docMk/>
            <pc:sldMk cId="305420676" sldId="279"/>
            <ac:spMk id="45058" creationId="{40A24FD7-A24C-07E2-7274-DD0B62E2EABB}"/>
          </ac:spMkLst>
        </pc:spChg>
        <pc:spChg chg="mod">
          <ac:chgData name="Morris Lancaster" userId="ff256985480220a9" providerId="LiveId" clId="{1D7651E6-B31F-40D7-92F9-5CEB15150296}" dt="2025-04-09T22:58:57.701" v="536" actId="1076"/>
          <ac:spMkLst>
            <pc:docMk/>
            <pc:sldMk cId="305420676" sldId="279"/>
            <ac:spMk id="730115" creationId="{D76C5E56-153C-03FA-A4F7-DF279C73BD0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0E36CB-6603-4BFA-863E-0C8A7957EB58}" type="datetimeFigureOut">
              <a:rPr lang="en-US" smtClean="0"/>
              <a:t>4/9/2025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FDE737-6DB7-412D-B19F-54E97DFEE5B8}" type="slidenum">
              <a:rPr lang="en-US" smtClean="0"/>
              <a:t>‹#›</a:t>
            </a:fld>
            <a:endParaRPr lang="en-US" dirty="0"/>
          </a:p>
        </p:txBody>
      </p:sp>
    </p:spTree>
    <p:extLst>
      <p:ext uri="{BB962C8B-B14F-4D97-AF65-F5344CB8AC3E}">
        <p14:creationId xmlns:p14="http://schemas.microsoft.com/office/powerpoint/2010/main" val="1798677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26"/>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307" tIns="44361" rIns="90307" bIns="44361"/>
          <a:lstStyle/>
          <a:p>
            <a:endParaRPr lang="en-US" altLang="en-US" dirty="0"/>
          </a:p>
        </p:txBody>
      </p:sp>
      <p:sp>
        <p:nvSpPr>
          <p:cNvPr id="55299" name="Rectangle 1027"/>
          <p:cNvSpPr>
            <a:spLocks noGrp="1" noRot="1" noChangeAspect="1" noChangeArrowheads="1" noTextEdit="1"/>
          </p:cNvSpPr>
          <p:nvPr>
            <p:ph type="sldImg"/>
          </p:nvPr>
        </p:nvSpPr>
        <p:spPr>
          <a:xfrm>
            <a:off x="382588" y="685800"/>
            <a:ext cx="6096000" cy="3429000"/>
          </a:xfrm>
          <a:noFill/>
          <a:ln cap="flat"/>
        </p:spPr>
      </p:sp>
    </p:spTree>
    <p:extLst>
      <p:ext uri="{BB962C8B-B14F-4D97-AF65-F5344CB8AC3E}">
        <p14:creationId xmlns:p14="http://schemas.microsoft.com/office/powerpoint/2010/main" val="1042898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307" tIns="44361" rIns="90307" bIns="44361"/>
          <a:lstStyle/>
          <a:p>
            <a:endParaRPr lang="en-US" altLang="en-US" dirty="0"/>
          </a:p>
        </p:txBody>
      </p:sp>
      <p:sp>
        <p:nvSpPr>
          <p:cNvPr id="64515" name="Rectangle 3"/>
          <p:cNvSpPr>
            <a:spLocks noGrp="1" noRot="1" noChangeAspect="1" noChangeArrowheads="1" noTextEdit="1"/>
          </p:cNvSpPr>
          <p:nvPr>
            <p:ph type="sldImg"/>
          </p:nvPr>
        </p:nvSpPr>
        <p:spPr>
          <a:xfrm>
            <a:off x="382588" y="685800"/>
            <a:ext cx="6096000" cy="3429000"/>
          </a:xfrm>
          <a:noFill/>
          <a:ln cap="flat"/>
        </p:spPr>
      </p:sp>
    </p:spTree>
    <p:extLst>
      <p:ext uri="{BB962C8B-B14F-4D97-AF65-F5344CB8AC3E}">
        <p14:creationId xmlns:p14="http://schemas.microsoft.com/office/powerpoint/2010/main" val="1206794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EE3F34-1CCE-C904-902E-0E7F4EE1AB7F}"/>
            </a:ext>
          </a:extLst>
        </p:cNvPr>
        <p:cNvGrpSpPr/>
        <p:nvPr/>
      </p:nvGrpSpPr>
      <p:grpSpPr>
        <a:xfrm>
          <a:off x="0" y="0"/>
          <a:ext cx="0" cy="0"/>
          <a:chOff x="0" y="0"/>
          <a:chExt cx="0" cy="0"/>
        </a:xfrm>
      </p:grpSpPr>
      <p:sp>
        <p:nvSpPr>
          <p:cNvPr id="64514" name="Rectangle 2">
            <a:extLst>
              <a:ext uri="{FF2B5EF4-FFF2-40B4-BE49-F238E27FC236}">
                <a16:creationId xmlns:a16="http://schemas.microsoft.com/office/drawing/2014/main" id="{7215C42C-6D77-61BF-8B59-19693D2304E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307" tIns="44361" rIns="90307" bIns="44361"/>
          <a:lstStyle/>
          <a:p>
            <a:endParaRPr lang="en-US" altLang="en-US" dirty="0"/>
          </a:p>
        </p:txBody>
      </p:sp>
      <p:sp>
        <p:nvSpPr>
          <p:cNvPr id="64515" name="Rectangle 3">
            <a:extLst>
              <a:ext uri="{FF2B5EF4-FFF2-40B4-BE49-F238E27FC236}">
                <a16:creationId xmlns:a16="http://schemas.microsoft.com/office/drawing/2014/main" id="{C11FAEF5-F4B5-3059-E06D-4C5FA606BBCF}"/>
              </a:ext>
            </a:extLst>
          </p:cNvPr>
          <p:cNvSpPr>
            <a:spLocks noGrp="1" noRot="1" noChangeAspect="1" noChangeArrowheads="1" noTextEdit="1"/>
          </p:cNvSpPr>
          <p:nvPr>
            <p:ph type="sldImg"/>
          </p:nvPr>
        </p:nvSpPr>
        <p:spPr>
          <a:xfrm>
            <a:off x="382588" y="685800"/>
            <a:ext cx="6096000" cy="3429000"/>
          </a:xfrm>
          <a:noFill/>
          <a:ln cap="flat"/>
        </p:spPr>
      </p:sp>
    </p:spTree>
    <p:extLst>
      <p:ext uri="{BB962C8B-B14F-4D97-AF65-F5344CB8AC3E}">
        <p14:creationId xmlns:p14="http://schemas.microsoft.com/office/powerpoint/2010/main" val="2219792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408718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381451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26"/>
          <p:cNvSpPr>
            <a:spLocks noGrp="1" noChangeArrowheads="1"/>
          </p:cNvSpPr>
          <p:nvPr>
            <p:ph type="body" idx="1"/>
          </p:nvPr>
        </p:nvSpPr>
        <p:spPr>
          <a:noFill/>
        </p:spPr>
        <p:txBody>
          <a:bodyPr lIns="90307" tIns="44361" rIns="90307" bIns="44361"/>
          <a:lstStyle/>
          <a:p>
            <a:r>
              <a:rPr lang="en-US" altLang="en-US" dirty="0"/>
              <a:t>Invalid:</a:t>
            </a:r>
          </a:p>
          <a:p>
            <a:r>
              <a:rPr lang="en-US" altLang="en-US" dirty="0"/>
              <a:t>read =&gt; shared</a:t>
            </a:r>
          </a:p>
          <a:p>
            <a:r>
              <a:rPr lang="en-US" altLang="en-US" dirty="0"/>
              <a:t>write =&gt; dirty</a:t>
            </a:r>
          </a:p>
          <a:p>
            <a:endParaRPr lang="en-US" altLang="en-US" dirty="0"/>
          </a:p>
          <a:p>
            <a:r>
              <a:rPr lang="en-US" altLang="en-US" dirty="0"/>
              <a:t>shared looks the same</a:t>
            </a:r>
          </a:p>
        </p:txBody>
      </p:sp>
      <p:sp>
        <p:nvSpPr>
          <p:cNvPr id="56323" name="Rectangle 1027"/>
          <p:cNvSpPr>
            <a:spLocks noGrp="1" noRot="1" noChangeAspect="1" noChangeArrowheads="1" noTextEdit="1"/>
          </p:cNvSpPr>
          <p:nvPr>
            <p:ph type="sldImg"/>
          </p:nvPr>
        </p:nvSpPr>
        <p:spPr>
          <a:xfrm>
            <a:off x="382588" y="685800"/>
            <a:ext cx="6096000" cy="3429000"/>
          </a:xfrm>
          <a:ln cap="flat"/>
        </p:spPr>
      </p:sp>
    </p:spTree>
    <p:extLst>
      <p:ext uri="{BB962C8B-B14F-4D97-AF65-F5344CB8AC3E}">
        <p14:creationId xmlns:p14="http://schemas.microsoft.com/office/powerpoint/2010/main" val="2371591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307" tIns="44361" rIns="90307" bIns="44361"/>
          <a:lstStyle/>
          <a:p>
            <a:r>
              <a:rPr lang="en-US" altLang="en-US" dirty="0"/>
              <a:t>Invalid:</a:t>
            </a:r>
          </a:p>
          <a:p>
            <a:r>
              <a:rPr lang="en-US" altLang="en-US" dirty="0"/>
              <a:t>read =&gt; shared</a:t>
            </a:r>
          </a:p>
          <a:p>
            <a:r>
              <a:rPr lang="en-US" altLang="en-US" dirty="0"/>
              <a:t>write =&gt; dirty</a:t>
            </a:r>
          </a:p>
          <a:p>
            <a:endParaRPr lang="en-US" altLang="en-US" dirty="0"/>
          </a:p>
          <a:p>
            <a:r>
              <a:rPr lang="en-US" altLang="en-US" dirty="0"/>
              <a:t>shared looks the same</a:t>
            </a:r>
          </a:p>
        </p:txBody>
      </p:sp>
      <p:sp>
        <p:nvSpPr>
          <p:cNvPr id="57347" name="Rectangle 3"/>
          <p:cNvSpPr>
            <a:spLocks noGrp="1" noRot="1" noChangeAspect="1" noChangeArrowheads="1" noTextEdit="1"/>
          </p:cNvSpPr>
          <p:nvPr>
            <p:ph type="sldImg"/>
          </p:nvPr>
        </p:nvSpPr>
        <p:spPr>
          <a:xfrm>
            <a:off x="382588" y="685800"/>
            <a:ext cx="6096000" cy="3429000"/>
          </a:xfrm>
          <a:noFill/>
          <a:ln cap="flat"/>
        </p:spPr>
      </p:sp>
    </p:spTree>
    <p:extLst>
      <p:ext uri="{BB962C8B-B14F-4D97-AF65-F5344CB8AC3E}">
        <p14:creationId xmlns:p14="http://schemas.microsoft.com/office/powerpoint/2010/main" val="1254539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2950592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181826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14860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868739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920371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307" tIns="44361" rIns="90307" bIns="44361"/>
          <a:lstStyle/>
          <a:p>
            <a:r>
              <a:rPr lang="en-US" altLang="en-US" dirty="0"/>
              <a:t>Why write miss first?</a:t>
            </a:r>
          </a:p>
          <a:p>
            <a:r>
              <a:rPr lang="en-US" altLang="en-US" dirty="0"/>
              <a:t>Because in general, only write a piece of block, may need to read it first so that can have a full vblock; therefore, need to get </a:t>
            </a:r>
          </a:p>
          <a:p>
            <a:r>
              <a:rPr lang="en-US" altLang="en-US" dirty="0"/>
              <a:t>Write back is low priority event.</a:t>
            </a:r>
          </a:p>
        </p:txBody>
      </p:sp>
      <p:sp>
        <p:nvSpPr>
          <p:cNvPr id="63491" name="Rectangle 3"/>
          <p:cNvSpPr>
            <a:spLocks noGrp="1" noRot="1" noChangeAspect="1" noChangeArrowheads="1" noTextEdit="1"/>
          </p:cNvSpPr>
          <p:nvPr>
            <p:ph type="sldImg"/>
          </p:nvPr>
        </p:nvSpPr>
        <p:spPr>
          <a:xfrm>
            <a:off x="382588" y="685800"/>
            <a:ext cx="6096000" cy="3429000"/>
          </a:xfrm>
          <a:noFill/>
          <a:ln cap="flat"/>
        </p:spPr>
      </p:sp>
    </p:spTree>
    <p:extLst>
      <p:ext uri="{BB962C8B-B14F-4D97-AF65-F5344CB8AC3E}">
        <p14:creationId xmlns:p14="http://schemas.microsoft.com/office/powerpoint/2010/main" val="3030216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C770BCB-0BD3-4AEA-9BEB-0AFE4C0401A0}"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87D77-F88F-43D6-9740-393FE7F121D5}" type="slidenum">
              <a:rPr lang="en-US" smtClean="0"/>
              <a:t>‹#›</a:t>
            </a:fld>
            <a:endParaRPr lang="en-US" dirty="0"/>
          </a:p>
        </p:txBody>
      </p:sp>
    </p:spTree>
    <p:extLst>
      <p:ext uri="{BB962C8B-B14F-4D97-AF65-F5344CB8AC3E}">
        <p14:creationId xmlns:p14="http://schemas.microsoft.com/office/powerpoint/2010/main" val="1266354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770BCB-0BD3-4AEA-9BEB-0AFE4C0401A0}"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87D77-F88F-43D6-9740-393FE7F121D5}" type="slidenum">
              <a:rPr lang="en-US" smtClean="0"/>
              <a:t>‹#›</a:t>
            </a:fld>
            <a:endParaRPr lang="en-US" dirty="0"/>
          </a:p>
        </p:txBody>
      </p:sp>
    </p:spTree>
    <p:extLst>
      <p:ext uri="{BB962C8B-B14F-4D97-AF65-F5344CB8AC3E}">
        <p14:creationId xmlns:p14="http://schemas.microsoft.com/office/powerpoint/2010/main" val="2393990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770BCB-0BD3-4AEA-9BEB-0AFE4C0401A0}"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87D77-F88F-43D6-9740-393FE7F121D5}" type="slidenum">
              <a:rPr lang="en-US" smtClean="0"/>
              <a:t>‹#›</a:t>
            </a:fld>
            <a:endParaRPr lang="en-US" dirty="0"/>
          </a:p>
        </p:txBody>
      </p:sp>
    </p:spTree>
    <p:extLst>
      <p:ext uri="{BB962C8B-B14F-4D97-AF65-F5344CB8AC3E}">
        <p14:creationId xmlns:p14="http://schemas.microsoft.com/office/powerpoint/2010/main" val="1326711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22269866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32323314"/>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0558721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20800" y="1981200"/>
            <a:ext cx="4673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4673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938869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650009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0719407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64161995"/>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5703062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770BCB-0BD3-4AEA-9BEB-0AFE4C0401A0}"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87D77-F88F-43D6-9740-393FE7F121D5}" type="slidenum">
              <a:rPr lang="en-US" smtClean="0"/>
              <a:t>‹#›</a:t>
            </a:fld>
            <a:endParaRPr lang="en-US" dirty="0"/>
          </a:p>
        </p:txBody>
      </p:sp>
    </p:spTree>
    <p:extLst>
      <p:ext uri="{BB962C8B-B14F-4D97-AF65-F5344CB8AC3E}">
        <p14:creationId xmlns:p14="http://schemas.microsoft.com/office/powerpoint/2010/main" val="25388208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01659339"/>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4055121"/>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83600" y="609600"/>
            <a:ext cx="23876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20800" y="609600"/>
            <a:ext cx="6959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415116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770BCB-0BD3-4AEA-9BEB-0AFE4C0401A0}"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87D77-F88F-43D6-9740-393FE7F121D5}" type="slidenum">
              <a:rPr lang="en-US" smtClean="0"/>
              <a:t>‹#›</a:t>
            </a:fld>
            <a:endParaRPr lang="en-US" dirty="0"/>
          </a:p>
        </p:txBody>
      </p:sp>
    </p:spTree>
    <p:extLst>
      <p:ext uri="{BB962C8B-B14F-4D97-AF65-F5344CB8AC3E}">
        <p14:creationId xmlns:p14="http://schemas.microsoft.com/office/powerpoint/2010/main" val="2552898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770BCB-0BD3-4AEA-9BEB-0AFE4C0401A0}"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87D77-F88F-43D6-9740-393FE7F121D5}" type="slidenum">
              <a:rPr lang="en-US" smtClean="0"/>
              <a:t>‹#›</a:t>
            </a:fld>
            <a:endParaRPr lang="en-US" dirty="0"/>
          </a:p>
        </p:txBody>
      </p:sp>
    </p:spTree>
    <p:extLst>
      <p:ext uri="{BB962C8B-B14F-4D97-AF65-F5344CB8AC3E}">
        <p14:creationId xmlns:p14="http://schemas.microsoft.com/office/powerpoint/2010/main" val="1471860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770BCB-0BD3-4AEA-9BEB-0AFE4C0401A0}" type="datetimeFigureOut">
              <a:rPr lang="en-US" smtClean="0"/>
              <a:t>4/9/2025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6587D77-F88F-43D6-9740-393FE7F121D5}" type="slidenum">
              <a:rPr lang="en-US" smtClean="0"/>
              <a:t>‹#›</a:t>
            </a:fld>
            <a:endParaRPr lang="en-US" dirty="0"/>
          </a:p>
        </p:txBody>
      </p:sp>
    </p:spTree>
    <p:extLst>
      <p:ext uri="{BB962C8B-B14F-4D97-AF65-F5344CB8AC3E}">
        <p14:creationId xmlns:p14="http://schemas.microsoft.com/office/powerpoint/2010/main" val="3042223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770BCB-0BD3-4AEA-9BEB-0AFE4C0401A0}" type="datetimeFigureOut">
              <a:rPr lang="en-US" smtClean="0"/>
              <a:t>4/9/2025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587D77-F88F-43D6-9740-393FE7F121D5}" type="slidenum">
              <a:rPr lang="en-US" smtClean="0"/>
              <a:t>‹#›</a:t>
            </a:fld>
            <a:endParaRPr lang="en-US" dirty="0"/>
          </a:p>
        </p:txBody>
      </p:sp>
    </p:spTree>
    <p:extLst>
      <p:ext uri="{BB962C8B-B14F-4D97-AF65-F5344CB8AC3E}">
        <p14:creationId xmlns:p14="http://schemas.microsoft.com/office/powerpoint/2010/main" val="2218960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70BCB-0BD3-4AEA-9BEB-0AFE4C0401A0}" type="datetimeFigureOut">
              <a:rPr lang="en-US" smtClean="0"/>
              <a:t>4/9/2025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6587D77-F88F-43D6-9740-393FE7F121D5}" type="slidenum">
              <a:rPr lang="en-US" smtClean="0"/>
              <a:t>‹#›</a:t>
            </a:fld>
            <a:endParaRPr lang="en-US" dirty="0"/>
          </a:p>
        </p:txBody>
      </p:sp>
    </p:spTree>
    <p:extLst>
      <p:ext uri="{BB962C8B-B14F-4D97-AF65-F5344CB8AC3E}">
        <p14:creationId xmlns:p14="http://schemas.microsoft.com/office/powerpoint/2010/main" val="2269315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770BCB-0BD3-4AEA-9BEB-0AFE4C0401A0}"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87D77-F88F-43D6-9740-393FE7F121D5}" type="slidenum">
              <a:rPr lang="en-US" smtClean="0"/>
              <a:t>‹#›</a:t>
            </a:fld>
            <a:endParaRPr lang="en-US" dirty="0"/>
          </a:p>
        </p:txBody>
      </p:sp>
    </p:spTree>
    <p:extLst>
      <p:ext uri="{BB962C8B-B14F-4D97-AF65-F5344CB8AC3E}">
        <p14:creationId xmlns:p14="http://schemas.microsoft.com/office/powerpoint/2010/main" val="3925342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C770BCB-0BD3-4AEA-9BEB-0AFE4C0401A0}"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87D77-F88F-43D6-9740-393FE7F121D5}" type="slidenum">
              <a:rPr lang="en-US" smtClean="0"/>
              <a:t>‹#›</a:t>
            </a:fld>
            <a:endParaRPr lang="en-US" dirty="0"/>
          </a:p>
        </p:txBody>
      </p:sp>
    </p:spTree>
    <p:extLst>
      <p:ext uri="{BB962C8B-B14F-4D97-AF65-F5344CB8AC3E}">
        <p14:creationId xmlns:p14="http://schemas.microsoft.com/office/powerpoint/2010/main" val="39320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70BCB-0BD3-4AEA-9BEB-0AFE4C0401A0}" type="datetimeFigureOut">
              <a:rPr lang="en-US" smtClean="0"/>
              <a:t>4/9/2025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87D77-F88F-43D6-9740-393FE7F121D5}" type="slidenum">
              <a:rPr lang="en-US" smtClean="0"/>
              <a:t>‹#›</a:t>
            </a:fld>
            <a:endParaRPr lang="en-US" dirty="0"/>
          </a:p>
        </p:txBody>
      </p:sp>
    </p:spTree>
    <p:extLst>
      <p:ext uri="{BB962C8B-B14F-4D97-AF65-F5344CB8AC3E}">
        <p14:creationId xmlns:p14="http://schemas.microsoft.com/office/powerpoint/2010/main" val="2894258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609600"/>
            <a:ext cx="9550400" cy="1143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1320800" y="1981200"/>
            <a:ext cx="9550400" cy="411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en-US"/>
              <a:t>Body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6"/>
          <p:cNvSpPr>
            <a:spLocks noChangeArrowheads="1"/>
          </p:cNvSpPr>
          <p:nvPr/>
        </p:nvSpPr>
        <p:spPr bwMode="auto">
          <a:xfrm>
            <a:off x="9747496" y="6400800"/>
            <a:ext cx="1864293" cy="24365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r>
              <a:rPr lang="en-US" altLang="en-US" sz="1000" b="1" dirty="0">
                <a:solidFill>
                  <a:srgbClr val="FC0128"/>
                </a:solidFill>
              </a:rPr>
              <a:t>CS211 - Fernandez - </a:t>
            </a:r>
            <a:fld id="{3036E75A-3580-4BF3-85AB-816B67224343}" type="slidenum">
              <a:rPr lang="en-US" altLang="en-US" sz="1000" b="1">
                <a:solidFill>
                  <a:srgbClr val="FC0128"/>
                </a:solidFill>
              </a:rPr>
              <a:pPr algn="ctr" eaLnBrk="0" fontAlgn="base" hangingPunct="0">
                <a:spcBef>
                  <a:spcPct val="0"/>
                </a:spcBef>
                <a:spcAft>
                  <a:spcPct val="0"/>
                </a:spcAft>
              </a:pPr>
              <a:t>‹#›</a:t>
            </a:fld>
            <a:endParaRPr lang="en-US" altLang="en-US" sz="1000" i="1" dirty="0">
              <a:solidFill>
                <a:srgbClr val="FC0128"/>
              </a:solidFill>
            </a:endParaRPr>
          </a:p>
        </p:txBody>
      </p:sp>
    </p:spTree>
    <p:extLst>
      <p:ext uri="{BB962C8B-B14F-4D97-AF65-F5344CB8AC3E}">
        <p14:creationId xmlns:p14="http://schemas.microsoft.com/office/powerpoint/2010/main" val="3108253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ctr" rtl="0" eaLnBrk="0" fontAlgn="base" hangingPunct="0">
        <a:lnSpc>
          <a:spcPct val="90000"/>
        </a:lnSpc>
        <a:spcBef>
          <a:spcPct val="0"/>
        </a:spcBef>
        <a:spcAft>
          <a:spcPct val="0"/>
        </a:spcAft>
        <a:defRPr sz="3000" b="1">
          <a:solidFill>
            <a:schemeClr val="hlink"/>
          </a:solidFill>
          <a:latin typeface="+mj-lt"/>
          <a:ea typeface="+mj-ea"/>
          <a:cs typeface="+mj-cs"/>
        </a:defRPr>
      </a:lvl1pPr>
      <a:lvl2pPr algn="ctr" rtl="0" eaLnBrk="0" fontAlgn="base" hangingPunct="0">
        <a:lnSpc>
          <a:spcPct val="90000"/>
        </a:lnSpc>
        <a:spcBef>
          <a:spcPct val="0"/>
        </a:spcBef>
        <a:spcAft>
          <a:spcPct val="0"/>
        </a:spcAft>
        <a:defRPr sz="3000" b="1">
          <a:solidFill>
            <a:schemeClr val="hlink"/>
          </a:solidFill>
          <a:latin typeface="Comic Sans MS" pitchFamily="66" charset="0"/>
        </a:defRPr>
      </a:lvl2pPr>
      <a:lvl3pPr algn="ctr" rtl="0" eaLnBrk="0" fontAlgn="base" hangingPunct="0">
        <a:lnSpc>
          <a:spcPct val="90000"/>
        </a:lnSpc>
        <a:spcBef>
          <a:spcPct val="0"/>
        </a:spcBef>
        <a:spcAft>
          <a:spcPct val="0"/>
        </a:spcAft>
        <a:defRPr sz="3000" b="1">
          <a:solidFill>
            <a:schemeClr val="hlink"/>
          </a:solidFill>
          <a:latin typeface="Comic Sans MS" pitchFamily="66" charset="0"/>
        </a:defRPr>
      </a:lvl3pPr>
      <a:lvl4pPr algn="ctr" rtl="0" eaLnBrk="0" fontAlgn="base" hangingPunct="0">
        <a:lnSpc>
          <a:spcPct val="90000"/>
        </a:lnSpc>
        <a:spcBef>
          <a:spcPct val="0"/>
        </a:spcBef>
        <a:spcAft>
          <a:spcPct val="0"/>
        </a:spcAft>
        <a:defRPr sz="3000" b="1">
          <a:solidFill>
            <a:schemeClr val="hlink"/>
          </a:solidFill>
          <a:latin typeface="Comic Sans MS" pitchFamily="66" charset="0"/>
        </a:defRPr>
      </a:lvl4pPr>
      <a:lvl5pPr algn="ctr" rtl="0" eaLnBrk="0" fontAlgn="base" hangingPunct="0">
        <a:lnSpc>
          <a:spcPct val="90000"/>
        </a:lnSpc>
        <a:spcBef>
          <a:spcPct val="0"/>
        </a:spcBef>
        <a:spcAft>
          <a:spcPct val="0"/>
        </a:spcAft>
        <a:defRPr sz="3000" b="1">
          <a:solidFill>
            <a:schemeClr val="hlink"/>
          </a:solidFill>
          <a:latin typeface="Comic Sans MS" pitchFamily="66" charset="0"/>
        </a:defRPr>
      </a:lvl5pPr>
      <a:lvl6pPr marL="457200" algn="ctr" rtl="0" eaLnBrk="0" fontAlgn="base" hangingPunct="0">
        <a:lnSpc>
          <a:spcPct val="90000"/>
        </a:lnSpc>
        <a:spcBef>
          <a:spcPct val="0"/>
        </a:spcBef>
        <a:spcAft>
          <a:spcPct val="0"/>
        </a:spcAft>
        <a:defRPr sz="3000" b="1">
          <a:solidFill>
            <a:schemeClr val="hlink"/>
          </a:solidFill>
          <a:latin typeface="Comic Sans MS" pitchFamily="66" charset="0"/>
        </a:defRPr>
      </a:lvl6pPr>
      <a:lvl7pPr marL="914400" algn="ctr" rtl="0" eaLnBrk="0" fontAlgn="base" hangingPunct="0">
        <a:lnSpc>
          <a:spcPct val="90000"/>
        </a:lnSpc>
        <a:spcBef>
          <a:spcPct val="0"/>
        </a:spcBef>
        <a:spcAft>
          <a:spcPct val="0"/>
        </a:spcAft>
        <a:defRPr sz="3000" b="1">
          <a:solidFill>
            <a:schemeClr val="hlink"/>
          </a:solidFill>
          <a:latin typeface="Comic Sans MS" pitchFamily="66" charset="0"/>
        </a:defRPr>
      </a:lvl7pPr>
      <a:lvl8pPr marL="1371600" algn="ctr" rtl="0" eaLnBrk="0" fontAlgn="base" hangingPunct="0">
        <a:lnSpc>
          <a:spcPct val="90000"/>
        </a:lnSpc>
        <a:spcBef>
          <a:spcPct val="0"/>
        </a:spcBef>
        <a:spcAft>
          <a:spcPct val="0"/>
        </a:spcAft>
        <a:defRPr sz="3000" b="1">
          <a:solidFill>
            <a:schemeClr val="hlink"/>
          </a:solidFill>
          <a:latin typeface="Comic Sans MS" pitchFamily="66" charset="0"/>
        </a:defRPr>
      </a:lvl8pPr>
      <a:lvl9pPr marL="1828800" algn="ctr" rtl="0" eaLnBrk="0" fontAlgn="base" hangingPunct="0">
        <a:lnSpc>
          <a:spcPct val="90000"/>
        </a:lnSpc>
        <a:spcBef>
          <a:spcPct val="0"/>
        </a:spcBef>
        <a:spcAft>
          <a:spcPct val="0"/>
        </a:spcAft>
        <a:defRPr sz="3000" b="1">
          <a:solidFill>
            <a:schemeClr val="hlink"/>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chemeClr val="tx1"/>
          </a:solidFill>
          <a:latin typeface="+mn-lt"/>
        </a:defRPr>
      </a:lvl2pPr>
      <a:lvl3pPr marL="1143000" indent="-228600" algn="l" rtl="0" eaLnBrk="0" fontAlgn="base" hangingPunct="0">
        <a:lnSpc>
          <a:spcPct val="90000"/>
        </a:lnSpc>
        <a:spcBef>
          <a:spcPct val="30000"/>
        </a:spcBef>
        <a:spcAft>
          <a:spcPct val="0"/>
        </a:spcAft>
        <a:buSzPct val="100000"/>
        <a:buChar char="»"/>
        <a:defRPr b="1">
          <a:solidFill>
            <a:schemeClr val="tx1"/>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chemeClr val="tx1"/>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chemeClr val="tx1"/>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8.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wmf"/><Relationship Id="rId1" Type="http://schemas.openxmlformats.org/officeDocument/2006/relationships/slideLayout" Target="../slideLayouts/slideLayout13.x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7110" y="1141024"/>
            <a:ext cx="9144000" cy="2387600"/>
          </a:xfrm>
        </p:spPr>
        <p:txBody>
          <a:bodyPr>
            <a:normAutofit/>
          </a:bodyPr>
          <a:lstStyle/>
          <a:p>
            <a:r>
              <a:rPr lang="en-US" dirty="0"/>
              <a:t>Cache Coherency Lecture</a:t>
            </a:r>
            <a:br>
              <a:rPr lang="en-US" dirty="0"/>
            </a:br>
            <a:r>
              <a:rPr lang="en-US" sz="2000" dirty="0"/>
              <a:t>Slides from P</a:t>
            </a:r>
            <a:r>
              <a:rPr lang="en-US" sz="2000" dirty="0">
                <a:solidFill>
                  <a:srgbClr val="FF0000"/>
                </a:solidFill>
              </a:rPr>
              <a:t>rofessor Fernandez </a:t>
            </a:r>
            <a:r>
              <a:rPr lang="en-US" sz="2000" dirty="0"/>
              <a:t>and </a:t>
            </a:r>
            <a:r>
              <a:rPr lang="en-US" sz="2000" dirty="0">
                <a:solidFill>
                  <a:schemeClr val="accent1">
                    <a:lumMod val="75000"/>
                  </a:schemeClr>
                </a:solidFill>
              </a:rPr>
              <a:t>M. Lancaster</a:t>
            </a:r>
            <a:endParaRPr lang="en-US" sz="2700" dirty="0">
              <a:solidFill>
                <a:schemeClr val="accent1">
                  <a:lumMod val="75000"/>
                </a:schemeClr>
              </a:solidFill>
            </a:endParaRPr>
          </a:p>
        </p:txBody>
      </p:sp>
      <p:sp>
        <p:nvSpPr>
          <p:cNvPr id="3" name="Subtitle 2"/>
          <p:cNvSpPr>
            <a:spLocks noGrp="1"/>
          </p:cNvSpPr>
          <p:nvPr>
            <p:ph type="subTitle" idx="1"/>
          </p:nvPr>
        </p:nvSpPr>
        <p:spPr/>
        <p:txBody>
          <a:bodyPr/>
          <a:lstStyle/>
          <a:p>
            <a:r>
              <a:rPr lang="en-US" dirty="0"/>
              <a:t>Snooping Protocol</a:t>
            </a:r>
          </a:p>
        </p:txBody>
      </p:sp>
    </p:spTree>
    <p:extLst>
      <p:ext uri="{BB962C8B-B14F-4D97-AF65-F5344CB8AC3E}">
        <p14:creationId xmlns:p14="http://schemas.microsoft.com/office/powerpoint/2010/main" val="2237647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p:spPr>
        <p:txBody>
          <a:bodyPr/>
          <a:lstStyle/>
          <a:p>
            <a:r>
              <a:rPr lang="en-US" altLang="en-US" dirty="0"/>
              <a:t>Snooping Cache Variations</a:t>
            </a:r>
          </a:p>
        </p:txBody>
      </p:sp>
      <p:sp>
        <p:nvSpPr>
          <p:cNvPr id="33795" name="Rectangle 3"/>
          <p:cNvSpPr>
            <a:spLocks noChangeArrowheads="1"/>
          </p:cNvSpPr>
          <p:nvPr/>
        </p:nvSpPr>
        <p:spPr bwMode="auto">
          <a:xfrm>
            <a:off x="3455452" y="1776413"/>
            <a:ext cx="2080699" cy="193642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r>
              <a:rPr lang="en-US" altLang="en-US" sz="2400" b="1" dirty="0">
                <a:solidFill>
                  <a:srgbClr val="000000"/>
                </a:solidFill>
                <a:latin typeface="Arial" panose="020B0604020202020204" pitchFamily="34" charset="0"/>
              </a:rPr>
              <a:t>Berkeley </a:t>
            </a:r>
            <a:br>
              <a:rPr lang="en-US" altLang="en-US" sz="2400" b="1" dirty="0">
                <a:solidFill>
                  <a:srgbClr val="000000"/>
                </a:solidFill>
                <a:latin typeface="Arial" panose="020B0604020202020204" pitchFamily="34" charset="0"/>
              </a:rPr>
            </a:br>
            <a:r>
              <a:rPr lang="en-US" altLang="en-US" sz="2400" b="1" dirty="0">
                <a:solidFill>
                  <a:srgbClr val="000000"/>
                </a:solidFill>
                <a:latin typeface="Arial" panose="020B0604020202020204" pitchFamily="34" charset="0"/>
              </a:rPr>
              <a:t>Protocol</a:t>
            </a:r>
            <a:endParaRPr lang="en-US" altLang="en-US" b="1" dirty="0">
              <a:solidFill>
                <a:srgbClr val="000000"/>
              </a:solidFill>
              <a:latin typeface="Arial" panose="020B0604020202020204" pitchFamily="34" charset="0"/>
            </a:endParaRPr>
          </a:p>
          <a:p>
            <a:pPr algn="ctr" eaLnBrk="0" fontAlgn="base" hangingPunct="0">
              <a:spcBef>
                <a:spcPct val="0"/>
              </a:spcBef>
              <a:spcAft>
                <a:spcPct val="0"/>
              </a:spcAft>
            </a:pPr>
            <a:r>
              <a:rPr lang="en-US" altLang="en-US" b="1" dirty="0">
                <a:solidFill>
                  <a:srgbClr val="000000"/>
                </a:solidFill>
                <a:latin typeface="Arial" panose="020B0604020202020204" pitchFamily="34" charset="0"/>
              </a:rPr>
              <a:t>Owned Exclusive</a:t>
            </a:r>
          </a:p>
          <a:p>
            <a:pPr algn="ctr" eaLnBrk="0" fontAlgn="base" hangingPunct="0">
              <a:spcBef>
                <a:spcPct val="0"/>
              </a:spcBef>
              <a:spcAft>
                <a:spcPct val="0"/>
              </a:spcAft>
            </a:pPr>
            <a:r>
              <a:rPr lang="en-US" altLang="en-US" b="1" dirty="0">
                <a:solidFill>
                  <a:srgbClr val="000000"/>
                </a:solidFill>
                <a:latin typeface="Arial" panose="020B0604020202020204" pitchFamily="34" charset="0"/>
              </a:rPr>
              <a:t>Owned Shared</a:t>
            </a:r>
          </a:p>
          <a:p>
            <a:pPr algn="ctr" eaLnBrk="0" fontAlgn="base" hangingPunct="0">
              <a:spcBef>
                <a:spcPct val="0"/>
              </a:spcBef>
              <a:spcAft>
                <a:spcPct val="0"/>
              </a:spcAft>
            </a:pPr>
            <a:r>
              <a:rPr lang="en-US" altLang="en-US" b="1" dirty="0">
                <a:solidFill>
                  <a:srgbClr val="000000"/>
                </a:solidFill>
                <a:latin typeface="Arial" panose="020B0604020202020204" pitchFamily="34" charset="0"/>
              </a:rPr>
              <a:t>Shared</a:t>
            </a:r>
          </a:p>
          <a:p>
            <a:pPr algn="ctr" eaLnBrk="0" fontAlgn="base" hangingPunct="0">
              <a:spcBef>
                <a:spcPct val="0"/>
              </a:spcBef>
              <a:spcAft>
                <a:spcPct val="0"/>
              </a:spcAft>
            </a:pPr>
            <a:r>
              <a:rPr lang="en-US" altLang="en-US" b="1" dirty="0">
                <a:solidFill>
                  <a:srgbClr val="000000"/>
                </a:solidFill>
                <a:latin typeface="Arial" panose="020B0604020202020204" pitchFamily="34" charset="0"/>
              </a:rPr>
              <a:t>Invalid</a:t>
            </a:r>
          </a:p>
        </p:txBody>
      </p:sp>
      <p:sp>
        <p:nvSpPr>
          <p:cNvPr id="33796" name="Rectangle 4"/>
          <p:cNvSpPr>
            <a:spLocks noChangeArrowheads="1"/>
          </p:cNvSpPr>
          <p:nvPr/>
        </p:nvSpPr>
        <p:spPr bwMode="auto">
          <a:xfrm>
            <a:off x="1988573" y="1776413"/>
            <a:ext cx="1429880" cy="193642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r>
              <a:rPr lang="en-US" altLang="en-US" sz="2400" b="1" dirty="0">
                <a:solidFill>
                  <a:srgbClr val="000000"/>
                </a:solidFill>
                <a:latin typeface="Arial" panose="020B0604020202020204" pitchFamily="34" charset="0"/>
              </a:rPr>
              <a:t>Basic </a:t>
            </a:r>
            <a:br>
              <a:rPr lang="en-US" altLang="en-US" sz="2400" b="1" dirty="0">
                <a:solidFill>
                  <a:srgbClr val="000000"/>
                </a:solidFill>
                <a:latin typeface="Arial" panose="020B0604020202020204" pitchFamily="34" charset="0"/>
              </a:rPr>
            </a:br>
            <a:r>
              <a:rPr lang="en-US" altLang="en-US" sz="2400" b="1" dirty="0">
                <a:solidFill>
                  <a:srgbClr val="000000"/>
                </a:solidFill>
                <a:latin typeface="Arial" panose="020B0604020202020204" pitchFamily="34" charset="0"/>
              </a:rPr>
              <a:t>Protocol</a:t>
            </a:r>
            <a:endParaRPr lang="en-US" altLang="en-US" b="1" dirty="0">
              <a:solidFill>
                <a:srgbClr val="000000"/>
              </a:solidFill>
              <a:latin typeface="Arial" panose="020B0604020202020204" pitchFamily="34" charset="0"/>
            </a:endParaRPr>
          </a:p>
          <a:p>
            <a:pPr algn="ctr" eaLnBrk="0" fontAlgn="base" hangingPunct="0">
              <a:spcBef>
                <a:spcPct val="0"/>
              </a:spcBef>
              <a:spcAft>
                <a:spcPct val="0"/>
              </a:spcAft>
            </a:pPr>
            <a:endParaRPr lang="en-US" altLang="en-US" b="1" dirty="0">
              <a:solidFill>
                <a:srgbClr val="000000"/>
              </a:solidFill>
              <a:latin typeface="Arial" panose="020B0604020202020204" pitchFamily="34" charset="0"/>
            </a:endParaRPr>
          </a:p>
          <a:p>
            <a:pPr algn="ctr" eaLnBrk="0" fontAlgn="base" hangingPunct="0">
              <a:spcBef>
                <a:spcPct val="0"/>
              </a:spcBef>
              <a:spcAft>
                <a:spcPct val="0"/>
              </a:spcAft>
            </a:pPr>
            <a:r>
              <a:rPr lang="en-US" altLang="en-US" b="1" dirty="0">
                <a:solidFill>
                  <a:srgbClr val="000000"/>
                </a:solidFill>
                <a:latin typeface="Arial" panose="020B0604020202020204" pitchFamily="34" charset="0"/>
              </a:rPr>
              <a:t>Exclusive</a:t>
            </a:r>
          </a:p>
          <a:p>
            <a:pPr algn="ctr" eaLnBrk="0" fontAlgn="base" hangingPunct="0">
              <a:spcBef>
                <a:spcPct val="0"/>
              </a:spcBef>
              <a:spcAft>
                <a:spcPct val="0"/>
              </a:spcAft>
            </a:pPr>
            <a:r>
              <a:rPr lang="en-US" altLang="en-US" b="1" dirty="0">
                <a:solidFill>
                  <a:srgbClr val="000000"/>
                </a:solidFill>
                <a:latin typeface="Arial" panose="020B0604020202020204" pitchFamily="34" charset="0"/>
              </a:rPr>
              <a:t>Shared</a:t>
            </a:r>
          </a:p>
          <a:p>
            <a:pPr algn="ctr" eaLnBrk="0" fontAlgn="base" hangingPunct="0">
              <a:spcBef>
                <a:spcPct val="0"/>
              </a:spcBef>
              <a:spcAft>
                <a:spcPct val="0"/>
              </a:spcAft>
            </a:pPr>
            <a:r>
              <a:rPr lang="en-US" altLang="en-US" b="1" dirty="0">
                <a:solidFill>
                  <a:srgbClr val="000000"/>
                </a:solidFill>
                <a:latin typeface="Arial" panose="020B0604020202020204" pitchFamily="34" charset="0"/>
              </a:rPr>
              <a:t>Invalid</a:t>
            </a:r>
          </a:p>
        </p:txBody>
      </p:sp>
      <p:sp>
        <p:nvSpPr>
          <p:cNvPr id="33797" name="Rectangle 5"/>
          <p:cNvSpPr>
            <a:spLocks noChangeArrowheads="1"/>
          </p:cNvSpPr>
          <p:nvPr/>
        </p:nvSpPr>
        <p:spPr bwMode="auto">
          <a:xfrm>
            <a:off x="5540360" y="1757363"/>
            <a:ext cx="1644682" cy="193642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r>
              <a:rPr lang="en-US" altLang="en-US" sz="2400" b="1" dirty="0">
                <a:solidFill>
                  <a:srgbClr val="000000"/>
                </a:solidFill>
                <a:latin typeface="Arial" panose="020B0604020202020204" pitchFamily="34" charset="0"/>
              </a:rPr>
              <a:t>Illinois </a:t>
            </a:r>
            <a:br>
              <a:rPr lang="en-US" altLang="en-US" sz="2400" b="1" dirty="0">
                <a:solidFill>
                  <a:srgbClr val="000000"/>
                </a:solidFill>
                <a:latin typeface="Arial" panose="020B0604020202020204" pitchFamily="34" charset="0"/>
              </a:rPr>
            </a:br>
            <a:r>
              <a:rPr lang="en-US" altLang="en-US" sz="2400" b="1" dirty="0">
                <a:solidFill>
                  <a:srgbClr val="000000"/>
                </a:solidFill>
                <a:latin typeface="Arial" panose="020B0604020202020204" pitchFamily="34" charset="0"/>
              </a:rPr>
              <a:t>Protocol</a:t>
            </a:r>
            <a:endParaRPr lang="en-US" altLang="en-US" b="1" dirty="0">
              <a:solidFill>
                <a:srgbClr val="000000"/>
              </a:solidFill>
              <a:latin typeface="Arial" panose="020B0604020202020204" pitchFamily="34" charset="0"/>
            </a:endParaRPr>
          </a:p>
          <a:p>
            <a:pPr algn="ctr" eaLnBrk="0" fontAlgn="base" hangingPunct="0">
              <a:spcBef>
                <a:spcPct val="0"/>
              </a:spcBef>
              <a:spcAft>
                <a:spcPct val="0"/>
              </a:spcAft>
            </a:pPr>
            <a:r>
              <a:rPr lang="en-US" altLang="en-US" b="1" dirty="0">
                <a:solidFill>
                  <a:srgbClr val="000000"/>
                </a:solidFill>
                <a:latin typeface="Arial" panose="020B0604020202020204" pitchFamily="34" charset="0"/>
              </a:rPr>
              <a:t>Private Dirty</a:t>
            </a:r>
          </a:p>
          <a:p>
            <a:pPr algn="ctr" eaLnBrk="0" fontAlgn="base" hangingPunct="0">
              <a:spcBef>
                <a:spcPct val="0"/>
              </a:spcBef>
              <a:spcAft>
                <a:spcPct val="0"/>
              </a:spcAft>
            </a:pPr>
            <a:r>
              <a:rPr lang="en-US" altLang="en-US" b="1" dirty="0">
                <a:solidFill>
                  <a:srgbClr val="000000"/>
                </a:solidFill>
                <a:latin typeface="Arial" panose="020B0604020202020204" pitchFamily="34" charset="0"/>
              </a:rPr>
              <a:t>Private Clean</a:t>
            </a:r>
          </a:p>
          <a:p>
            <a:pPr algn="ctr" eaLnBrk="0" fontAlgn="base" hangingPunct="0">
              <a:spcBef>
                <a:spcPct val="0"/>
              </a:spcBef>
              <a:spcAft>
                <a:spcPct val="0"/>
              </a:spcAft>
            </a:pPr>
            <a:r>
              <a:rPr lang="en-US" altLang="en-US" b="1" dirty="0">
                <a:solidFill>
                  <a:srgbClr val="000000"/>
                </a:solidFill>
                <a:latin typeface="Arial" panose="020B0604020202020204" pitchFamily="34" charset="0"/>
              </a:rPr>
              <a:t>Shared</a:t>
            </a:r>
          </a:p>
          <a:p>
            <a:pPr algn="ctr" eaLnBrk="0" fontAlgn="base" hangingPunct="0">
              <a:spcBef>
                <a:spcPct val="0"/>
              </a:spcBef>
              <a:spcAft>
                <a:spcPct val="0"/>
              </a:spcAft>
            </a:pPr>
            <a:r>
              <a:rPr lang="en-US" altLang="en-US" b="1" dirty="0">
                <a:solidFill>
                  <a:srgbClr val="000000"/>
                </a:solidFill>
                <a:latin typeface="Arial" panose="020B0604020202020204" pitchFamily="34" charset="0"/>
              </a:rPr>
              <a:t>Invalid</a:t>
            </a:r>
          </a:p>
        </p:txBody>
      </p:sp>
      <p:sp>
        <p:nvSpPr>
          <p:cNvPr id="33798" name="Line 6"/>
          <p:cNvSpPr>
            <a:spLocks noChangeShapeType="1"/>
          </p:cNvSpPr>
          <p:nvPr/>
        </p:nvSpPr>
        <p:spPr bwMode="auto">
          <a:xfrm>
            <a:off x="1924050" y="2476500"/>
            <a:ext cx="847725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3799" name="Line 7"/>
          <p:cNvSpPr>
            <a:spLocks noChangeShapeType="1"/>
          </p:cNvSpPr>
          <p:nvPr/>
        </p:nvSpPr>
        <p:spPr bwMode="auto">
          <a:xfrm>
            <a:off x="3429000" y="1981200"/>
            <a:ext cx="0" cy="15811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3800" name="Line 8"/>
          <p:cNvSpPr>
            <a:spLocks noChangeShapeType="1"/>
          </p:cNvSpPr>
          <p:nvPr/>
        </p:nvSpPr>
        <p:spPr bwMode="auto">
          <a:xfrm>
            <a:off x="5486400" y="1866900"/>
            <a:ext cx="0" cy="15811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3801" name="Rectangle 9"/>
          <p:cNvSpPr>
            <a:spLocks noChangeArrowheads="1"/>
          </p:cNvSpPr>
          <p:nvPr/>
        </p:nvSpPr>
        <p:spPr bwMode="auto">
          <a:xfrm>
            <a:off x="2576513" y="3787775"/>
            <a:ext cx="5017400" cy="6437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Owner can update via bus invalidate operation</a:t>
            </a:r>
          </a:p>
          <a:p>
            <a:pPr eaLnBrk="0" fontAlgn="base" hangingPunct="0">
              <a:spcBef>
                <a:spcPct val="0"/>
              </a:spcBef>
              <a:spcAft>
                <a:spcPct val="0"/>
              </a:spcAft>
            </a:pPr>
            <a:r>
              <a:rPr lang="en-US" altLang="en-US" dirty="0">
                <a:solidFill>
                  <a:srgbClr val="000000"/>
                </a:solidFill>
                <a:latin typeface="Arial" panose="020B0604020202020204" pitchFamily="34" charset="0"/>
              </a:rPr>
              <a:t>Owner must write back when replaced in cache</a:t>
            </a:r>
          </a:p>
        </p:txBody>
      </p:sp>
      <p:sp>
        <p:nvSpPr>
          <p:cNvPr id="33802" name="Rectangle 10"/>
          <p:cNvSpPr>
            <a:spLocks noChangeArrowheads="1"/>
          </p:cNvSpPr>
          <p:nvPr/>
        </p:nvSpPr>
        <p:spPr bwMode="auto">
          <a:xfrm>
            <a:off x="3529014" y="4492626"/>
            <a:ext cx="5121275" cy="9128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If read sourced from memory, then Private Clean</a:t>
            </a:r>
          </a:p>
          <a:p>
            <a:pPr eaLnBrk="0" fontAlgn="base" hangingPunct="0">
              <a:spcBef>
                <a:spcPct val="0"/>
              </a:spcBef>
              <a:spcAft>
                <a:spcPct val="0"/>
              </a:spcAft>
            </a:pPr>
            <a:r>
              <a:rPr lang="en-US" altLang="en-US" dirty="0">
                <a:solidFill>
                  <a:srgbClr val="000000"/>
                </a:solidFill>
                <a:latin typeface="Arial" panose="020B0604020202020204" pitchFamily="34" charset="0"/>
              </a:rPr>
              <a:t>if read sourced from other cache, then Shared</a:t>
            </a:r>
          </a:p>
          <a:p>
            <a:pPr eaLnBrk="0" fontAlgn="base" hangingPunct="0">
              <a:spcBef>
                <a:spcPct val="0"/>
              </a:spcBef>
              <a:spcAft>
                <a:spcPct val="0"/>
              </a:spcAft>
            </a:pPr>
            <a:r>
              <a:rPr lang="en-US" altLang="en-US" dirty="0">
                <a:solidFill>
                  <a:srgbClr val="000000"/>
                </a:solidFill>
                <a:latin typeface="Arial" panose="020B0604020202020204" pitchFamily="34" charset="0"/>
              </a:rPr>
              <a:t>Can write in cache if held private clean or dirty</a:t>
            </a:r>
          </a:p>
        </p:txBody>
      </p:sp>
      <p:sp>
        <p:nvSpPr>
          <p:cNvPr id="33803" name="Line 11"/>
          <p:cNvSpPr>
            <a:spLocks noChangeShapeType="1"/>
          </p:cNvSpPr>
          <p:nvPr/>
        </p:nvSpPr>
        <p:spPr bwMode="auto">
          <a:xfrm>
            <a:off x="7162800" y="1847850"/>
            <a:ext cx="0" cy="15811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3804" name="Rectangle 12"/>
          <p:cNvSpPr>
            <a:spLocks noChangeArrowheads="1"/>
          </p:cNvSpPr>
          <p:nvPr/>
        </p:nvSpPr>
        <p:spPr bwMode="auto">
          <a:xfrm>
            <a:off x="7434155" y="1738313"/>
            <a:ext cx="3305393" cy="193642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r>
              <a:rPr lang="en-US" altLang="en-US" sz="2400" b="1" dirty="0">
                <a:solidFill>
                  <a:srgbClr val="000000"/>
                </a:solidFill>
                <a:latin typeface="Arial" panose="020B0604020202020204" pitchFamily="34" charset="0"/>
              </a:rPr>
              <a:t>MESI </a:t>
            </a:r>
            <a:br>
              <a:rPr lang="en-US" altLang="en-US" sz="2400" b="1" dirty="0">
                <a:solidFill>
                  <a:srgbClr val="000000"/>
                </a:solidFill>
                <a:latin typeface="Arial" panose="020B0604020202020204" pitchFamily="34" charset="0"/>
              </a:rPr>
            </a:br>
            <a:r>
              <a:rPr lang="en-US" altLang="en-US" sz="2400" b="1" dirty="0">
                <a:solidFill>
                  <a:srgbClr val="000000"/>
                </a:solidFill>
                <a:latin typeface="Arial" panose="020B0604020202020204" pitchFamily="34" charset="0"/>
              </a:rPr>
              <a:t>Protocol</a:t>
            </a:r>
            <a:endParaRPr lang="en-US" altLang="en-US" b="1" dirty="0">
              <a:solidFill>
                <a:srgbClr val="000000"/>
              </a:solidFill>
              <a:latin typeface="Arial" panose="020B0604020202020204" pitchFamily="34" charset="0"/>
            </a:endParaRPr>
          </a:p>
          <a:p>
            <a:pPr algn="ctr" eaLnBrk="0" fontAlgn="base" hangingPunct="0">
              <a:spcBef>
                <a:spcPct val="0"/>
              </a:spcBef>
              <a:spcAft>
                <a:spcPct val="0"/>
              </a:spcAft>
            </a:pPr>
            <a:r>
              <a:rPr lang="en-US" altLang="en-US" b="1" u="sng" dirty="0">
                <a:solidFill>
                  <a:srgbClr val="FC0128"/>
                </a:solidFill>
                <a:latin typeface="Arial" panose="020B0604020202020204" pitchFamily="34" charset="0"/>
              </a:rPr>
              <a:t>M</a:t>
            </a:r>
            <a:r>
              <a:rPr lang="en-US" altLang="en-US" b="1" dirty="0">
                <a:solidFill>
                  <a:srgbClr val="000000"/>
                </a:solidFill>
                <a:latin typeface="Arial" panose="020B0604020202020204" pitchFamily="34" charset="0"/>
              </a:rPr>
              <a:t>odified (private,!=Memory)</a:t>
            </a:r>
          </a:p>
          <a:p>
            <a:pPr algn="ctr" eaLnBrk="0" fontAlgn="base" hangingPunct="0">
              <a:spcBef>
                <a:spcPct val="0"/>
              </a:spcBef>
              <a:spcAft>
                <a:spcPct val="0"/>
              </a:spcAft>
            </a:pPr>
            <a:r>
              <a:rPr lang="en-US" altLang="en-US" b="1" dirty="0">
                <a:solidFill>
                  <a:srgbClr val="000000"/>
                </a:solidFill>
                <a:latin typeface="Arial" panose="020B0604020202020204" pitchFamily="34" charset="0"/>
              </a:rPr>
              <a:t>e</a:t>
            </a:r>
            <a:r>
              <a:rPr lang="en-US" altLang="en-US" b="1" u="sng" dirty="0">
                <a:solidFill>
                  <a:srgbClr val="FC0128"/>
                </a:solidFill>
                <a:latin typeface="Arial" panose="020B0604020202020204" pitchFamily="34" charset="0"/>
              </a:rPr>
              <a:t>X</a:t>
            </a:r>
            <a:r>
              <a:rPr lang="en-US" altLang="en-US" b="1" dirty="0">
                <a:solidFill>
                  <a:srgbClr val="000000"/>
                </a:solidFill>
                <a:latin typeface="Arial" panose="020B0604020202020204" pitchFamily="34" charset="0"/>
              </a:rPr>
              <a:t>clusive (private,=Memory)</a:t>
            </a:r>
          </a:p>
          <a:p>
            <a:pPr algn="ctr" eaLnBrk="0" fontAlgn="base" hangingPunct="0">
              <a:spcBef>
                <a:spcPct val="0"/>
              </a:spcBef>
              <a:spcAft>
                <a:spcPct val="0"/>
              </a:spcAft>
            </a:pPr>
            <a:r>
              <a:rPr lang="en-US" altLang="en-US" b="1" u="sng" dirty="0">
                <a:solidFill>
                  <a:srgbClr val="FC0128"/>
                </a:solidFill>
                <a:latin typeface="Arial" panose="020B0604020202020204" pitchFamily="34" charset="0"/>
              </a:rPr>
              <a:t>S</a:t>
            </a:r>
            <a:r>
              <a:rPr lang="en-US" altLang="en-US" b="1" dirty="0">
                <a:solidFill>
                  <a:srgbClr val="000000"/>
                </a:solidFill>
                <a:latin typeface="Arial" panose="020B0604020202020204" pitchFamily="34" charset="0"/>
              </a:rPr>
              <a:t>hared (shared,=Memory)</a:t>
            </a:r>
          </a:p>
          <a:p>
            <a:pPr algn="ctr" eaLnBrk="0" fontAlgn="base" hangingPunct="0">
              <a:spcBef>
                <a:spcPct val="0"/>
              </a:spcBef>
              <a:spcAft>
                <a:spcPct val="0"/>
              </a:spcAft>
            </a:pPr>
            <a:r>
              <a:rPr lang="en-US" altLang="en-US" b="1" u="sng" dirty="0">
                <a:solidFill>
                  <a:srgbClr val="FC0128"/>
                </a:solidFill>
                <a:latin typeface="Arial" panose="020B0604020202020204" pitchFamily="34" charset="0"/>
              </a:rPr>
              <a:t>I</a:t>
            </a:r>
            <a:r>
              <a:rPr lang="en-US" altLang="en-US" b="1" dirty="0">
                <a:solidFill>
                  <a:srgbClr val="000000"/>
                </a:solidFill>
                <a:latin typeface="Arial" panose="020B0604020202020204" pitchFamily="34" charset="0"/>
              </a:rPr>
              <a:t>nvalid</a:t>
            </a:r>
          </a:p>
        </p:txBody>
      </p:sp>
      <p:sp>
        <p:nvSpPr>
          <p:cNvPr id="33805" name="Line 13"/>
          <p:cNvSpPr>
            <a:spLocks noChangeShapeType="1"/>
          </p:cNvSpPr>
          <p:nvPr/>
        </p:nvSpPr>
        <p:spPr bwMode="auto">
          <a:xfrm flipV="1">
            <a:off x="3219450" y="2552700"/>
            <a:ext cx="323850" cy="36195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3806" name="Line 14"/>
          <p:cNvSpPr>
            <a:spLocks noChangeShapeType="1"/>
          </p:cNvSpPr>
          <p:nvPr/>
        </p:nvSpPr>
        <p:spPr bwMode="auto">
          <a:xfrm>
            <a:off x="3181350" y="3009900"/>
            <a:ext cx="571500" cy="0"/>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Tree>
    <p:extLst>
      <p:ext uri="{BB962C8B-B14F-4D97-AF65-F5344CB8AC3E}">
        <p14:creationId xmlns:p14="http://schemas.microsoft.com/office/powerpoint/2010/main" val="165518670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p:spPr>
        <p:txBody>
          <a:bodyPr/>
          <a:lstStyle/>
          <a:p>
            <a:r>
              <a:rPr lang="en-US" altLang="en-US" dirty="0"/>
              <a:t>An Example Snoopy Protocol</a:t>
            </a:r>
          </a:p>
        </p:txBody>
      </p:sp>
      <p:sp>
        <p:nvSpPr>
          <p:cNvPr id="717827" name="Rectangle 3"/>
          <p:cNvSpPr>
            <a:spLocks noGrp="1" noChangeArrowheads="1"/>
          </p:cNvSpPr>
          <p:nvPr>
            <p:ph type="body" idx="1"/>
          </p:nvPr>
        </p:nvSpPr>
        <p:spPr>
          <a:xfrm>
            <a:off x="2057400" y="1981200"/>
            <a:ext cx="8229600" cy="4114800"/>
          </a:xfrm>
          <a:noFill/>
        </p:spPr>
        <p:txBody>
          <a:bodyPr/>
          <a:lstStyle/>
          <a:p>
            <a:pPr>
              <a:lnSpc>
                <a:spcPct val="80000"/>
              </a:lnSpc>
            </a:pPr>
            <a:r>
              <a:rPr lang="en-US" altLang="en-US" dirty="0"/>
              <a:t>Invalidation protocol, write-back cache</a:t>
            </a:r>
          </a:p>
          <a:p>
            <a:pPr>
              <a:lnSpc>
                <a:spcPct val="80000"/>
              </a:lnSpc>
            </a:pPr>
            <a:r>
              <a:rPr lang="en-US" altLang="en-US" dirty="0"/>
              <a:t>Each block of memory is in one state:</a:t>
            </a:r>
          </a:p>
          <a:p>
            <a:pPr lvl="1">
              <a:lnSpc>
                <a:spcPct val="80000"/>
              </a:lnSpc>
            </a:pPr>
            <a:r>
              <a:rPr lang="en-US" altLang="en-US" dirty="0"/>
              <a:t>Clean in all caches and up-to-date in memory (</a:t>
            </a:r>
            <a:r>
              <a:rPr lang="en-US" altLang="en-US" u="sng" dirty="0">
                <a:solidFill>
                  <a:schemeClr val="hlink"/>
                </a:solidFill>
              </a:rPr>
              <a:t>Shared</a:t>
            </a:r>
            <a:r>
              <a:rPr lang="en-US" altLang="en-US" dirty="0"/>
              <a:t>)</a:t>
            </a:r>
          </a:p>
          <a:p>
            <a:pPr lvl="1">
              <a:lnSpc>
                <a:spcPct val="80000"/>
              </a:lnSpc>
            </a:pPr>
            <a:r>
              <a:rPr lang="en-US" altLang="en-US" dirty="0"/>
              <a:t>OR Dirty in exactly one cache (</a:t>
            </a:r>
            <a:r>
              <a:rPr lang="en-US" altLang="en-US" u="sng" dirty="0">
                <a:solidFill>
                  <a:schemeClr val="hlink"/>
                </a:solidFill>
              </a:rPr>
              <a:t>Exclusive</a:t>
            </a:r>
            <a:r>
              <a:rPr lang="en-US" altLang="en-US" dirty="0"/>
              <a:t>)</a:t>
            </a:r>
          </a:p>
          <a:p>
            <a:pPr lvl="1">
              <a:lnSpc>
                <a:spcPct val="80000"/>
              </a:lnSpc>
            </a:pPr>
            <a:r>
              <a:rPr lang="en-US" altLang="en-US" dirty="0"/>
              <a:t>OR Not in any caches</a:t>
            </a:r>
          </a:p>
          <a:p>
            <a:pPr>
              <a:lnSpc>
                <a:spcPct val="80000"/>
              </a:lnSpc>
            </a:pPr>
            <a:r>
              <a:rPr lang="en-US" altLang="en-US" dirty="0"/>
              <a:t>Each cache block is in one state (track these):</a:t>
            </a:r>
          </a:p>
          <a:p>
            <a:pPr lvl="1">
              <a:lnSpc>
                <a:spcPct val="80000"/>
              </a:lnSpc>
            </a:pPr>
            <a:r>
              <a:rPr lang="en-US" altLang="en-US" u="sng" dirty="0">
                <a:solidFill>
                  <a:schemeClr val="hlink"/>
                </a:solidFill>
              </a:rPr>
              <a:t>Shared</a:t>
            </a:r>
            <a:r>
              <a:rPr lang="en-US" altLang="en-US" dirty="0"/>
              <a:t> : block can be read</a:t>
            </a:r>
          </a:p>
          <a:p>
            <a:pPr lvl="1">
              <a:lnSpc>
                <a:spcPct val="80000"/>
              </a:lnSpc>
            </a:pPr>
            <a:r>
              <a:rPr lang="en-US" altLang="en-US" dirty="0"/>
              <a:t>OR </a:t>
            </a:r>
            <a:r>
              <a:rPr lang="en-US" altLang="en-US" u="sng" dirty="0">
                <a:solidFill>
                  <a:schemeClr val="hlink"/>
                </a:solidFill>
              </a:rPr>
              <a:t>Exclusive</a:t>
            </a:r>
            <a:r>
              <a:rPr lang="en-US" altLang="en-US" dirty="0"/>
              <a:t> : cache has only copy, its writeable, and dirty</a:t>
            </a:r>
          </a:p>
          <a:p>
            <a:pPr lvl="1">
              <a:lnSpc>
                <a:spcPct val="80000"/>
              </a:lnSpc>
            </a:pPr>
            <a:r>
              <a:rPr lang="en-US" altLang="en-US" dirty="0"/>
              <a:t>OR </a:t>
            </a:r>
            <a:r>
              <a:rPr lang="en-US" altLang="en-US" u="sng" dirty="0">
                <a:solidFill>
                  <a:schemeClr val="hlink"/>
                </a:solidFill>
              </a:rPr>
              <a:t>Invalid</a:t>
            </a:r>
            <a:r>
              <a:rPr lang="en-US" altLang="en-US" dirty="0"/>
              <a:t> : block contains no data</a:t>
            </a:r>
          </a:p>
          <a:p>
            <a:pPr>
              <a:lnSpc>
                <a:spcPct val="80000"/>
              </a:lnSpc>
            </a:pPr>
            <a:r>
              <a:rPr lang="en-US" altLang="en-US" dirty="0"/>
              <a:t>Read misses: cause all caches to snoop bus</a:t>
            </a:r>
          </a:p>
          <a:p>
            <a:pPr>
              <a:lnSpc>
                <a:spcPct val="80000"/>
              </a:lnSpc>
            </a:pPr>
            <a:r>
              <a:rPr lang="en-US" altLang="en-US" dirty="0"/>
              <a:t>Writes to clean line are treated as misses</a:t>
            </a:r>
          </a:p>
        </p:txBody>
      </p:sp>
    </p:spTree>
    <p:extLst>
      <p:ext uri="{BB962C8B-B14F-4D97-AF65-F5344CB8AC3E}">
        <p14:creationId xmlns:p14="http://schemas.microsoft.com/office/powerpoint/2010/main" val="36014535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827">
                                            <p:txEl>
                                              <p:pRg st="0" end="0"/>
                                            </p:txEl>
                                          </p:spTgt>
                                        </p:tgtEl>
                                        <p:attrNameLst>
                                          <p:attrName>style.visibility</p:attrName>
                                        </p:attrNameLst>
                                      </p:cBhvr>
                                      <p:to>
                                        <p:strVal val="visible"/>
                                      </p:to>
                                    </p:set>
                                    <p:anim calcmode="lin" valueType="num">
                                      <p:cBhvr additive="base">
                                        <p:cTn id="7" dur="500" fill="hold"/>
                                        <p:tgtEl>
                                          <p:spTgt spid="7178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8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827">
                                            <p:txEl>
                                              <p:pRg st="1" end="1"/>
                                            </p:txEl>
                                          </p:spTgt>
                                        </p:tgtEl>
                                        <p:attrNameLst>
                                          <p:attrName>style.visibility</p:attrName>
                                        </p:attrNameLst>
                                      </p:cBhvr>
                                      <p:to>
                                        <p:strVal val="visible"/>
                                      </p:to>
                                    </p:set>
                                    <p:anim calcmode="lin" valueType="num">
                                      <p:cBhvr additive="base">
                                        <p:cTn id="13" dur="500" fill="hold"/>
                                        <p:tgtEl>
                                          <p:spTgt spid="7178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827">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717827">
                                            <p:txEl>
                                              <p:pRg st="2" end="2"/>
                                            </p:txEl>
                                          </p:spTgt>
                                        </p:tgtEl>
                                        <p:attrNameLst>
                                          <p:attrName>style.visibility</p:attrName>
                                        </p:attrNameLst>
                                      </p:cBhvr>
                                      <p:to>
                                        <p:strVal val="visible"/>
                                      </p:to>
                                    </p:set>
                                    <p:anim calcmode="lin" valueType="num">
                                      <p:cBhvr additive="base">
                                        <p:cTn id="17" dur="500" fill="hold"/>
                                        <p:tgtEl>
                                          <p:spTgt spid="7178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1782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717827">
                                            <p:txEl>
                                              <p:pRg st="3" end="3"/>
                                            </p:txEl>
                                          </p:spTgt>
                                        </p:tgtEl>
                                        <p:attrNameLst>
                                          <p:attrName>style.visibility</p:attrName>
                                        </p:attrNameLst>
                                      </p:cBhvr>
                                      <p:to>
                                        <p:strVal val="visible"/>
                                      </p:to>
                                    </p:set>
                                    <p:anim calcmode="lin" valueType="num">
                                      <p:cBhvr additive="base">
                                        <p:cTn id="21" dur="500" fill="hold"/>
                                        <p:tgtEl>
                                          <p:spTgt spid="71782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17827">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717827">
                                            <p:txEl>
                                              <p:pRg st="4" end="4"/>
                                            </p:txEl>
                                          </p:spTgt>
                                        </p:tgtEl>
                                        <p:attrNameLst>
                                          <p:attrName>style.visibility</p:attrName>
                                        </p:attrNameLst>
                                      </p:cBhvr>
                                      <p:to>
                                        <p:strVal val="visible"/>
                                      </p:to>
                                    </p:set>
                                    <p:anim calcmode="lin" valueType="num">
                                      <p:cBhvr additive="base">
                                        <p:cTn id="25" dur="500" fill="hold"/>
                                        <p:tgtEl>
                                          <p:spTgt spid="7178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8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17827">
                                            <p:txEl>
                                              <p:pRg st="5" end="5"/>
                                            </p:txEl>
                                          </p:spTgt>
                                        </p:tgtEl>
                                        <p:attrNameLst>
                                          <p:attrName>style.visibility</p:attrName>
                                        </p:attrNameLst>
                                      </p:cBhvr>
                                      <p:to>
                                        <p:strVal val="visible"/>
                                      </p:to>
                                    </p:set>
                                    <p:anim calcmode="lin" valueType="num">
                                      <p:cBhvr additive="base">
                                        <p:cTn id="31" dur="500" fill="hold"/>
                                        <p:tgtEl>
                                          <p:spTgt spid="71782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827">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717827">
                                            <p:txEl>
                                              <p:pRg st="6" end="6"/>
                                            </p:txEl>
                                          </p:spTgt>
                                        </p:tgtEl>
                                        <p:attrNameLst>
                                          <p:attrName>style.visibility</p:attrName>
                                        </p:attrNameLst>
                                      </p:cBhvr>
                                      <p:to>
                                        <p:strVal val="visible"/>
                                      </p:to>
                                    </p:set>
                                    <p:anim calcmode="lin" valueType="num">
                                      <p:cBhvr additive="base">
                                        <p:cTn id="35" dur="500" fill="hold"/>
                                        <p:tgtEl>
                                          <p:spTgt spid="717827">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717827">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717827">
                                            <p:txEl>
                                              <p:pRg st="7" end="7"/>
                                            </p:txEl>
                                          </p:spTgt>
                                        </p:tgtEl>
                                        <p:attrNameLst>
                                          <p:attrName>style.visibility</p:attrName>
                                        </p:attrNameLst>
                                      </p:cBhvr>
                                      <p:to>
                                        <p:strVal val="visible"/>
                                      </p:to>
                                    </p:set>
                                    <p:anim calcmode="lin" valueType="num">
                                      <p:cBhvr additive="base">
                                        <p:cTn id="39" dur="500" fill="hold"/>
                                        <p:tgtEl>
                                          <p:spTgt spid="717827">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717827">
                                            <p:txEl>
                                              <p:pRg st="7" end="7"/>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717827">
                                            <p:txEl>
                                              <p:pRg st="8" end="8"/>
                                            </p:txEl>
                                          </p:spTgt>
                                        </p:tgtEl>
                                        <p:attrNameLst>
                                          <p:attrName>style.visibility</p:attrName>
                                        </p:attrNameLst>
                                      </p:cBhvr>
                                      <p:to>
                                        <p:strVal val="visible"/>
                                      </p:to>
                                    </p:set>
                                    <p:anim calcmode="lin" valueType="num">
                                      <p:cBhvr additive="base">
                                        <p:cTn id="43" dur="500" fill="hold"/>
                                        <p:tgtEl>
                                          <p:spTgt spid="717827">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1782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17827">
                                            <p:txEl>
                                              <p:pRg st="9" end="9"/>
                                            </p:txEl>
                                          </p:spTgt>
                                        </p:tgtEl>
                                        <p:attrNameLst>
                                          <p:attrName>style.visibility</p:attrName>
                                        </p:attrNameLst>
                                      </p:cBhvr>
                                      <p:to>
                                        <p:strVal val="visible"/>
                                      </p:to>
                                    </p:set>
                                    <p:anim calcmode="lin" valueType="num">
                                      <p:cBhvr additive="base">
                                        <p:cTn id="49" dur="500" fill="hold"/>
                                        <p:tgtEl>
                                          <p:spTgt spid="717827">
                                            <p:txEl>
                                              <p:pRg st="9" end="9"/>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17827">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717827">
                                            <p:txEl>
                                              <p:pRg st="10" end="10"/>
                                            </p:txEl>
                                          </p:spTgt>
                                        </p:tgtEl>
                                        <p:attrNameLst>
                                          <p:attrName>style.visibility</p:attrName>
                                        </p:attrNameLst>
                                      </p:cBhvr>
                                      <p:to>
                                        <p:strVal val="visible"/>
                                      </p:to>
                                    </p:set>
                                    <p:anim calcmode="lin" valueType="num">
                                      <p:cBhvr additive="base">
                                        <p:cTn id="55" dur="500" fill="hold"/>
                                        <p:tgtEl>
                                          <p:spTgt spid="717827">
                                            <p:txEl>
                                              <p:pRg st="10" end="1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717827">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2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2514600" y="457200"/>
            <a:ext cx="7162800" cy="533400"/>
          </a:xfrm>
          <a:noFill/>
        </p:spPr>
        <p:txBody>
          <a:bodyPr/>
          <a:lstStyle/>
          <a:p>
            <a:r>
              <a:rPr lang="en-US" altLang="en-US" dirty="0"/>
              <a:t>Snoopy-Cache State Machine-I </a:t>
            </a:r>
          </a:p>
        </p:txBody>
      </p:sp>
      <p:sp>
        <p:nvSpPr>
          <p:cNvPr id="35843" name="Rectangle 3"/>
          <p:cNvSpPr>
            <a:spLocks noGrp="1" noChangeArrowheads="1"/>
          </p:cNvSpPr>
          <p:nvPr>
            <p:ph type="body" idx="1"/>
          </p:nvPr>
        </p:nvSpPr>
        <p:spPr>
          <a:xfrm>
            <a:off x="1524000" y="1085850"/>
            <a:ext cx="3619500" cy="971550"/>
          </a:xfrm>
          <a:noFill/>
        </p:spPr>
        <p:txBody>
          <a:bodyPr/>
          <a:lstStyle/>
          <a:p>
            <a:pPr>
              <a:lnSpc>
                <a:spcPct val="80000"/>
              </a:lnSpc>
            </a:pPr>
            <a:r>
              <a:rPr lang="en-US" altLang="en-US" sz="2000" dirty="0"/>
              <a:t>State machine</a:t>
            </a:r>
            <a:br>
              <a:rPr lang="en-US" altLang="en-US" sz="2000" dirty="0"/>
            </a:br>
            <a:r>
              <a:rPr lang="en-US" altLang="en-US" sz="2000" dirty="0"/>
              <a:t>for </a:t>
            </a:r>
            <a:r>
              <a:rPr lang="en-US" altLang="en-US" sz="2000" i="1" u="sng" dirty="0">
                <a:solidFill>
                  <a:schemeClr val="hlink"/>
                </a:solidFill>
              </a:rPr>
              <a:t>CPU</a:t>
            </a:r>
            <a:r>
              <a:rPr lang="en-US" altLang="en-US" sz="2000" dirty="0"/>
              <a:t> requests</a:t>
            </a:r>
            <a:br>
              <a:rPr lang="en-US" altLang="en-US" sz="2000" dirty="0"/>
            </a:br>
            <a:r>
              <a:rPr lang="en-US" altLang="en-US" sz="2000" dirty="0"/>
              <a:t>for each </a:t>
            </a:r>
            <a:br>
              <a:rPr lang="en-US" altLang="en-US" sz="2000" dirty="0"/>
            </a:br>
            <a:r>
              <a:rPr lang="en-US" altLang="en-US" sz="2000" u="sng" dirty="0">
                <a:solidFill>
                  <a:schemeClr val="hlink"/>
                </a:solidFill>
              </a:rPr>
              <a:t>cache block</a:t>
            </a:r>
          </a:p>
        </p:txBody>
      </p:sp>
      <p:sp>
        <p:nvSpPr>
          <p:cNvPr id="35844" name="Rectangle 5"/>
          <p:cNvSpPr>
            <a:spLocks noChangeArrowheads="1"/>
          </p:cNvSpPr>
          <p:nvPr/>
        </p:nvSpPr>
        <p:spPr bwMode="auto">
          <a:xfrm>
            <a:off x="5033964" y="1863726"/>
            <a:ext cx="849593" cy="366767"/>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Invalid</a:t>
            </a:r>
          </a:p>
        </p:txBody>
      </p:sp>
      <p:sp>
        <p:nvSpPr>
          <p:cNvPr id="35845" name="Rectangle 6"/>
          <p:cNvSpPr>
            <a:spLocks noChangeArrowheads="1"/>
          </p:cNvSpPr>
          <p:nvPr/>
        </p:nvSpPr>
        <p:spPr bwMode="auto">
          <a:xfrm>
            <a:off x="8272463" y="1692276"/>
            <a:ext cx="1289050"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r>
              <a:rPr lang="en-US" altLang="en-US" dirty="0">
                <a:solidFill>
                  <a:srgbClr val="000000"/>
                </a:solidFill>
                <a:latin typeface="Arial" panose="020B0604020202020204" pitchFamily="34" charset="0"/>
              </a:rPr>
              <a:t>Shared</a:t>
            </a:r>
          </a:p>
          <a:p>
            <a:pPr algn="ctr" eaLnBrk="0" fontAlgn="base" hangingPunct="0">
              <a:spcBef>
                <a:spcPct val="0"/>
              </a:spcBef>
              <a:spcAft>
                <a:spcPct val="0"/>
              </a:spcAft>
            </a:pPr>
            <a:r>
              <a:rPr lang="en-US" altLang="en-US" dirty="0">
                <a:solidFill>
                  <a:srgbClr val="000000"/>
                </a:solidFill>
                <a:latin typeface="Arial" panose="020B0604020202020204" pitchFamily="34" charset="0"/>
              </a:rPr>
              <a:t>(read/only)</a:t>
            </a:r>
          </a:p>
        </p:txBody>
      </p:sp>
      <p:sp>
        <p:nvSpPr>
          <p:cNvPr id="35846" name="Rectangle 7"/>
          <p:cNvSpPr>
            <a:spLocks noChangeArrowheads="1"/>
          </p:cNvSpPr>
          <p:nvPr/>
        </p:nvSpPr>
        <p:spPr bwMode="auto">
          <a:xfrm>
            <a:off x="4800601" y="5105401"/>
            <a:ext cx="1389063"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r>
              <a:rPr lang="en-US" altLang="en-US" dirty="0">
                <a:solidFill>
                  <a:srgbClr val="000000"/>
                </a:solidFill>
                <a:latin typeface="Arial" panose="020B0604020202020204" pitchFamily="34" charset="0"/>
              </a:rPr>
              <a:t>Exclusive</a:t>
            </a:r>
          </a:p>
          <a:p>
            <a:pPr algn="ctr" eaLnBrk="0" fontAlgn="base" hangingPunct="0">
              <a:spcBef>
                <a:spcPct val="0"/>
              </a:spcBef>
              <a:spcAft>
                <a:spcPct val="0"/>
              </a:spcAft>
            </a:pPr>
            <a:r>
              <a:rPr lang="en-US" altLang="en-US" dirty="0">
                <a:solidFill>
                  <a:srgbClr val="000000"/>
                </a:solidFill>
                <a:latin typeface="Arial" panose="020B0604020202020204" pitchFamily="34" charset="0"/>
              </a:rPr>
              <a:t>(read/write)</a:t>
            </a:r>
          </a:p>
        </p:txBody>
      </p:sp>
      <p:sp>
        <p:nvSpPr>
          <p:cNvPr id="758792" name="Rectangle 8"/>
          <p:cNvSpPr>
            <a:spLocks noChangeArrowheads="1"/>
          </p:cNvSpPr>
          <p:nvPr/>
        </p:nvSpPr>
        <p:spPr bwMode="auto">
          <a:xfrm>
            <a:off x="6253164" y="1673226"/>
            <a:ext cx="1298433" cy="366767"/>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990099"/>
                </a:solidFill>
                <a:latin typeface="Arial" panose="020B0604020202020204" pitchFamily="34" charset="0"/>
              </a:rPr>
              <a:t>CPU Read</a:t>
            </a:r>
            <a:endParaRPr lang="en-US" altLang="en-US" b="1" dirty="0">
              <a:solidFill>
                <a:srgbClr val="00AE00"/>
              </a:solidFill>
              <a:latin typeface="Arial" panose="020B0604020202020204" pitchFamily="34" charset="0"/>
            </a:endParaRPr>
          </a:p>
        </p:txBody>
      </p:sp>
      <p:sp>
        <p:nvSpPr>
          <p:cNvPr id="758793" name="Rectangle 9"/>
          <p:cNvSpPr>
            <a:spLocks noChangeArrowheads="1"/>
          </p:cNvSpPr>
          <p:nvPr/>
        </p:nvSpPr>
        <p:spPr bwMode="auto">
          <a:xfrm>
            <a:off x="4114801" y="2971800"/>
            <a:ext cx="1298575" cy="363538"/>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FC0128"/>
                </a:solidFill>
                <a:latin typeface="Arial" panose="020B0604020202020204" pitchFamily="34" charset="0"/>
              </a:rPr>
              <a:t>CPU Write</a:t>
            </a:r>
          </a:p>
        </p:txBody>
      </p:sp>
      <p:sp>
        <p:nvSpPr>
          <p:cNvPr id="758794" name="Rectangle 10"/>
          <p:cNvSpPr>
            <a:spLocks noChangeArrowheads="1"/>
          </p:cNvSpPr>
          <p:nvPr/>
        </p:nvSpPr>
        <p:spPr bwMode="auto">
          <a:xfrm>
            <a:off x="8615363" y="911226"/>
            <a:ext cx="1644682" cy="366767"/>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990099"/>
                </a:solidFill>
                <a:latin typeface="Arial" panose="020B0604020202020204" pitchFamily="34" charset="0"/>
              </a:rPr>
              <a:t>CPU Read hit</a:t>
            </a:r>
            <a:endParaRPr lang="en-US" altLang="en-US" b="1" dirty="0">
              <a:solidFill>
                <a:srgbClr val="00AE00"/>
              </a:solidFill>
              <a:latin typeface="Arial" panose="020B0604020202020204" pitchFamily="34" charset="0"/>
            </a:endParaRPr>
          </a:p>
        </p:txBody>
      </p:sp>
      <p:sp>
        <p:nvSpPr>
          <p:cNvPr id="758795" name="Rectangle 11"/>
          <p:cNvSpPr>
            <a:spLocks noChangeArrowheads="1"/>
          </p:cNvSpPr>
          <p:nvPr/>
        </p:nvSpPr>
        <p:spPr bwMode="auto">
          <a:xfrm>
            <a:off x="6291263" y="2130425"/>
            <a:ext cx="1824218" cy="643766"/>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Place read miss</a:t>
            </a:r>
          </a:p>
          <a:p>
            <a:pPr eaLnBrk="0" fontAlgn="base" hangingPunct="0">
              <a:spcBef>
                <a:spcPct val="0"/>
              </a:spcBef>
              <a:spcAft>
                <a:spcPct val="0"/>
              </a:spcAft>
            </a:pPr>
            <a:r>
              <a:rPr lang="en-US" altLang="en-US" dirty="0">
                <a:solidFill>
                  <a:srgbClr val="000000"/>
                </a:solidFill>
                <a:latin typeface="Arial" panose="020B0604020202020204" pitchFamily="34" charset="0"/>
              </a:rPr>
              <a:t>on bus</a:t>
            </a:r>
          </a:p>
        </p:txBody>
      </p:sp>
      <p:sp>
        <p:nvSpPr>
          <p:cNvPr id="758796" name="Rectangle 12"/>
          <p:cNvSpPr>
            <a:spLocks noChangeArrowheads="1"/>
          </p:cNvSpPr>
          <p:nvPr/>
        </p:nvSpPr>
        <p:spPr bwMode="auto">
          <a:xfrm>
            <a:off x="3962400" y="3352800"/>
            <a:ext cx="1516442" cy="6437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000000"/>
                </a:solidFill>
                <a:latin typeface="Arial" panose="020B0604020202020204" pitchFamily="34" charset="0"/>
              </a:rPr>
              <a:t>Place Write </a:t>
            </a:r>
            <a:br>
              <a:rPr lang="en-US" altLang="en-US" b="1" dirty="0">
                <a:solidFill>
                  <a:srgbClr val="000000"/>
                </a:solidFill>
                <a:latin typeface="Arial" panose="020B0604020202020204" pitchFamily="34" charset="0"/>
              </a:rPr>
            </a:br>
            <a:r>
              <a:rPr lang="en-US" altLang="en-US" b="1" dirty="0">
                <a:solidFill>
                  <a:srgbClr val="000000"/>
                </a:solidFill>
                <a:latin typeface="Arial" panose="020B0604020202020204" pitchFamily="34" charset="0"/>
              </a:rPr>
              <a:t>Miss on bus</a:t>
            </a:r>
          </a:p>
        </p:txBody>
      </p:sp>
      <p:sp>
        <p:nvSpPr>
          <p:cNvPr id="758797" name="Rectangle 13"/>
          <p:cNvSpPr>
            <a:spLocks noChangeArrowheads="1"/>
          </p:cNvSpPr>
          <p:nvPr/>
        </p:nvSpPr>
        <p:spPr bwMode="auto">
          <a:xfrm>
            <a:off x="5638801" y="3276600"/>
            <a:ext cx="1920875" cy="1187450"/>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990099"/>
                </a:solidFill>
                <a:latin typeface="Arial" panose="020B0604020202020204" pitchFamily="34" charset="0"/>
              </a:rPr>
              <a:t>CPU read miss</a:t>
            </a:r>
            <a:endParaRPr lang="en-US" altLang="en-US" dirty="0">
              <a:solidFill>
                <a:srgbClr val="000000"/>
              </a:solidFill>
              <a:latin typeface="Arial" panose="020B0604020202020204" pitchFamily="34" charset="0"/>
            </a:endParaRPr>
          </a:p>
          <a:p>
            <a:pPr eaLnBrk="0" fontAlgn="base" hangingPunct="0">
              <a:spcBef>
                <a:spcPct val="0"/>
              </a:spcBef>
              <a:spcAft>
                <a:spcPct val="0"/>
              </a:spcAft>
            </a:pPr>
            <a:r>
              <a:rPr lang="en-US" altLang="en-US" dirty="0">
                <a:solidFill>
                  <a:srgbClr val="000000"/>
                </a:solidFill>
                <a:latin typeface="Arial" panose="020B0604020202020204" pitchFamily="34" charset="0"/>
              </a:rPr>
              <a:t>Write back block,</a:t>
            </a:r>
          </a:p>
          <a:p>
            <a:pPr eaLnBrk="0" fontAlgn="base" hangingPunct="0">
              <a:spcBef>
                <a:spcPct val="0"/>
              </a:spcBef>
              <a:spcAft>
                <a:spcPct val="0"/>
              </a:spcAft>
            </a:pPr>
            <a:r>
              <a:rPr lang="en-US" altLang="en-US" dirty="0">
                <a:solidFill>
                  <a:srgbClr val="000000"/>
                </a:solidFill>
                <a:latin typeface="Arial" panose="020B0604020202020204" pitchFamily="34" charset="0"/>
              </a:rPr>
              <a:t>Place read miss</a:t>
            </a:r>
          </a:p>
          <a:p>
            <a:pPr eaLnBrk="0" fontAlgn="base" hangingPunct="0">
              <a:spcBef>
                <a:spcPct val="0"/>
              </a:spcBef>
              <a:spcAft>
                <a:spcPct val="0"/>
              </a:spcAft>
            </a:pPr>
            <a:r>
              <a:rPr lang="en-US" altLang="en-US" dirty="0">
                <a:solidFill>
                  <a:srgbClr val="000000"/>
                </a:solidFill>
                <a:latin typeface="Arial" panose="020B0604020202020204" pitchFamily="34" charset="0"/>
              </a:rPr>
              <a:t>on bus</a:t>
            </a:r>
          </a:p>
        </p:txBody>
      </p:sp>
      <p:sp>
        <p:nvSpPr>
          <p:cNvPr id="758798" name="Rectangle 14"/>
          <p:cNvSpPr>
            <a:spLocks noChangeArrowheads="1"/>
          </p:cNvSpPr>
          <p:nvPr/>
        </p:nvSpPr>
        <p:spPr bwMode="auto">
          <a:xfrm>
            <a:off x="7034214" y="4416426"/>
            <a:ext cx="2822575"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FC0128"/>
                </a:solidFill>
                <a:latin typeface="Arial" panose="020B0604020202020204" pitchFamily="34" charset="0"/>
              </a:rPr>
              <a:t>CPU Write</a:t>
            </a:r>
          </a:p>
          <a:p>
            <a:pPr eaLnBrk="0" fontAlgn="base" hangingPunct="0">
              <a:spcBef>
                <a:spcPct val="0"/>
              </a:spcBef>
              <a:spcAft>
                <a:spcPct val="0"/>
              </a:spcAft>
            </a:pPr>
            <a:r>
              <a:rPr lang="en-US" altLang="en-US" b="1" dirty="0">
                <a:solidFill>
                  <a:srgbClr val="000000"/>
                </a:solidFill>
                <a:latin typeface="Arial" panose="020B0604020202020204" pitchFamily="34" charset="0"/>
              </a:rPr>
              <a:t>Place Write Miss on Bus</a:t>
            </a:r>
          </a:p>
        </p:txBody>
      </p:sp>
      <p:sp>
        <p:nvSpPr>
          <p:cNvPr id="758799" name="Rectangle 15"/>
          <p:cNvSpPr>
            <a:spLocks noChangeArrowheads="1"/>
          </p:cNvSpPr>
          <p:nvPr/>
        </p:nvSpPr>
        <p:spPr bwMode="auto">
          <a:xfrm>
            <a:off x="8482013" y="3330576"/>
            <a:ext cx="1888338" cy="92076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990099"/>
                </a:solidFill>
                <a:latin typeface="Arial" panose="020B0604020202020204" pitchFamily="34" charset="0"/>
              </a:rPr>
              <a:t>CPU Read miss</a:t>
            </a:r>
            <a:endParaRPr lang="en-US" altLang="en-US" b="1" dirty="0">
              <a:solidFill>
                <a:srgbClr val="000000"/>
              </a:solidFill>
              <a:latin typeface="Arial" panose="020B0604020202020204" pitchFamily="34" charset="0"/>
            </a:endParaRPr>
          </a:p>
          <a:p>
            <a:pPr eaLnBrk="0" fontAlgn="base" hangingPunct="0">
              <a:spcBef>
                <a:spcPct val="0"/>
              </a:spcBef>
              <a:spcAft>
                <a:spcPct val="0"/>
              </a:spcAft>
            </a:pPr>
            <a:r>
              <a:rPr lang="en-US" altLang="en-US" dirty="0">
                <a:solidFill>
                  <a:srgbClr val="000000"/>
                </a:solidFill>
                <a:latin typeface="Arial" panose="020B0604020202020204" pitchFamily="34" charset="0"/>
              </a:rPr>
              <a:t>Place read miss </a:t>
            </a:r>
          </a:p>
          <a:p>
            <a:pPr eaLnBrk="0" fontAlgn="base" hangingPunct="0">
              <a:spcBef>
                <a:spcPct val="0"/>
              </a:spcBef>
              <a:spcAft>
                <a:spcPct val="0"/>
              </a:spcAft>
            </a:pPr>
            <a:r>
              <a:rPr lang="en-US" altLang="en-US" dirty="0">
                <a:solidFill>
                  <a:srgbClr val="000000"/>
                </a:solidFill>
                <a:latin typeface="Arial" panose="020B0604020202020204" pitchFamily="34" charset="0"/>
              </a:rPr>
              <a:t>on bus</a:t>
            </a:r>
          </a:p>
        </p:txBody>
      </p:sp>
      <p:sp>
        <p:nvSpPr>
          <p:cNvPr id="758800" name="Rectangle 16"/>
          <p:cNvSpPr>
            <a:spLocks noChangeArrowheads="1"/>
          </p:cNvSpPr>
          <p:nvPr/>
        </p:nvSpPr>
        <p:spPr bwMode="auto">
          <a:xfrm>
            <a:off x="6767513" y="5673726"/>
            <a:ext cx="2798844" cy="92076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FC0128"/>
                </a:solidFill>
                <a:latin typeface="Arial" panose="020B0604020202020204" pitchFamily="34" charset="0"/>
              </a:rPr>
              <a:t>CPU Write Miss</a:t>
            </a:r>
            <a:endParaRPr lang="en-US" altLang="en-US" dirty="0">
              <a:solidFill>
                <a:srgbClr val="000000"/>
              </a:solidFill>
              <a:latin typeface="Arial" panose="020B0604020202020204" pitchFamily="34" charset="0"/>
            </a:endParaRPr>
          </a:p>
          <a:p>
            <a:pPr eaLnBrk="0" fontAlgn="base" hangingPunct="0">
              <a:spcBef>
                <a:spcPct val="0"/>
              </a:spcBef>
              <a:spcAft>
                <a:spcPct val="0"/>
              </a:spcAft>
            </a:pPr>
            <a:r>
              <a:rPr lang="en-US" altLang="en-US" dirty="0">
                <a:solidFill>
                  <a:srgbClr val="000000"/>
                </a:solidFill>
                <a:latin typeface="Arial" panose="020B0604020202020204" pitchFamily="34" charset="0"/>
              </a:rPr>
              <a:t>Write back cache block</a:t>
            </a:r>
          </a:p>
          <a:p>
            <a:pPr eaLnBrk="0" fontAlgn="base" hangingPunct="0">
              <a:spcBef>
                <a:spcPct val="0"/>
              </a:spcBef>
              <a:spcAft>
                <a:spcPct val="0"/>
              </a:spcAft>
            </a:pPr>
            <a:r>
              <a:rPr lang="en-US" altLang="en-US" b="1" dirty="0">
                <a:solidFill>
                  <a:srgbClr val="000000"/>
                </a:solidFill>
                <a:latin typeface="Arial" panose="020B0604020202020204" pitchFamily="34" charset="0"/>
              </a:rPr>
              <a:t>Place write miss on bus</a:t>
            </a:r>
          </a:p>
        </p:txBody>
      </p:sp>
      <p:sp>
        <p:nvSpPr>
          <p:cNvPr id="758801" name="Rectangle 17"/>
          <p:cNvSpPr>
            <a:spLocks noChangeArrowheads="1"/>
          </p:cNvSpPr>
          <p:nvPr/>
        </p:nvSpPr>
        <p:spPr bwMode="auto">
          <a:xfrm>
            <a:off x="3224213" y="5654675"/>
            <a:ext cx="1619034" cy="643766"/>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990099"/>
                </a:solidFill>
                <a:latin typeface="Arial" panose="020B0604020202020204" pitchFamily="34" charset="0"/>
              </a:rPr>
              <a:t>CPU read hit</a:t>
            </a:r>
            <a:endParaRPr lang="en-US" altLang="en-US" dirty="0">
              <a:solidFill>
                <a:srgbClr val="000000"/>
              </a:solidFill>
              <a:latin typeface="Arial" panose="020B0604020202020204" pitchFamily="34" charset="0"/>
            </a:endParaRPr>
          </a:p>
          <a:p>
            <a:pPr eaLnBrk="0" fontAlgn="base" hangingPunct="0">
              <a:spcBef>
                <a:spcPct val="0"/>
              </a:spcBef>
              <a:spcAft>
                <a:spcPct val="0"/>
              </a:spcAft>
            </a:pPr>
            <a:r>
              <a:rPr lang="en-US" altLang="en-US" b="1" dirty="0">
                <a:solidFill>
                  <a:srgbClr val="FC0128"/>
                </a:solidFill>
                <a:latin typeface="Arial" panose="020B0604020202020204" pitchFamily="34" charset="0"/>
              </a:rPr>
              <a:t>CPU write hit</a:t>
            </a:r>
          </a:p>
        </p:txBody>
      </p:sp>
      <p:sp>
        <p:nvSpPr>
          <p:cNvPr id="35857" name="Rectangle 18"/>
          <p:cNvSpPr>
            <a:spLocks noChangeArrowheads="1"/>
          </p:cNvSpPr>
          <p:nvPr/>
        </p:nvSpPr>
        <p:spPr bwMode="auto">
          <a:xfrm>
            <a:off x="2157413" y="4633913"/>
            <a:ext cx="2031006" cy="8284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sz="2400" b="1" dirty="0">
                <a:solidFill>
                  <a:srgbClr val="000000"/>
                </a:solidFill>
                <a:latin typeface="Arial" panose="020B0604020202020204" pitchFamily="34" charset="0"/>
              </a:rPr>
              <a:t>Cache Block</a:t>
            </a:r>
          </a:p>
          <a:p>
            <a:pPr eaLnBrk="0" fontAlgn="base" hangingPunct="0">
              <a:spcBef>
                <a:spcPct val="0"/>
              </a:spcBef>
              <a:spcAft>
                <a:spcPct val="0"/>
              </a:spcAft>
            </a:pPr>
            <a:r>
              <a:rPr lang="en-US" altLang="en-US" sz="2400" b="1" dirty="0">
                <a:solidFill>
                  <a:srgbClr val="000000"/>
                </a:solidFill>
                <a:latin typeface="Arial" panose="020B0604020202020204" pitchFamily="34" charset="0"/>
              </a:rPr>
              <a:t>State</a:t>
            </a:r>
          </a:p>
        </p:txBody>
      </p:sp>
      <p:sp>
        <p:nvSpPr>
          <p:cNvPr id="35858" name="Oval 19"/>
          <p:cNvSpPr>
            <a:spLocks noChangeArrowheads="1"/>
          </p:cNvSpPr>
          <p:nvPr/>
        </p:nvSpPr>
        <p:spPr bwMode="auto">
          <a:xfrm>
            <a:off x="4794250" y="1365250"/>
            <a:ext cx="1403350" cy="1346200"/>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endParaRPr lang="en-US" altLang="en-US" dirty="0">
              <a:solidFill>
                <a:srgbClr val="000000"/>
              </a:solidFill>
            </a:endParaRPr>
          </a:p>
        </p:txBody>
      </p:sp>
      <p:sp>
        <p:nvSpPr>
          <p:cNvPr id="35859" name="Oval 20"/>
          <p:cNvSpPr>
            <a:spLocks noChangeArrowheads="1"/>
          </p:cNvSpPr>
          <p:nvPr/>
        </p:nvSpPr>
        <p:spPr bwMode="auto">
          <a:xfrm>
            <a:off x="8185150" y="1365250"/>
            <a:ext cx="1403350" cy="1346200"/>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endParaRPr lang="en-US" altLang="en-US" dirty="0">
              <a:solidFill>
                <a:srgbClr val="000000"/>
              </a:solidFill>
            </a:endParaRPr>
          </a:p>
        </p:txBody>
      </p:sp>
      <p:sp>
        <p:nvSpPr>
          <p:cNvPr id="35860" name="Oval 21"/>
          <p:cNvSpPr>
            <a:spLocks noChangeArrowheads="1"/>
          </p:cNvSpPr>
          <p:nvPr/>
        </p:nvSpPr>
        <p:spPr bwMode="auto">
          <a:xfrm>
            <a:off x="4794250" y="4851400"/>
            <a:ext cx="1403350" cy="1346200"/>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endParaRPr lang="en-US" altLang="en-US" dirty="0">
              <a:solidFill>
                <a:srgbClr val="000000"/>
              </a:solidFill>
            </a:endParaRPr>
          </a:p>
        </p:txBody>
      </p:sp>
      <p:sp>
        <p:nvSpPr>
          <p:cNvPr id="758806" name="Line 22"/>
          <p:cNvSpPr>
            <a:spLocks noChangeShapeType="1"/>
          </p:cNvSpPr>
          <p:nvPr/>
        </p:nvSpPr>
        <p:spPr bwMode="auto">
          <a:xfrm>
            <a:off x="6210300" y="2114550"/>
            <a:ext cx="2000250" cy="0"/>
          </a:xfrm>
          <a:prstGeom prst="line">
            <a:avLst/>
          </a:prstGeom>
          <a:noFill/>
          <a:ln w="25400">
            <a:solidFill>
              <a:srgbClr val="99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758807" name="Line 23"/>
          <p:cNvSpPr>
            <a:spLocks noChangeShapeType="1"/>
          </p:cNvSpPr>
          <p:nvPr/>
        </p:nvSpPr>
        <p:spPr bwMode="auto">
          <a:xfrm>
            <a:off x="5467350" y="2705100"/>
            <a:ext cx="0" cy="2114550"/>
          </a:xfrm>
          <a:prstGeom prst="line">
            <a:avLst/>
          </a:prstGeom>
          <a:noFill/>
          <a:ln w="254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758808" name="Line 24"/>
          <p:cNvSpPr>
            <a:spLocks noChangeShapeType="1"/>
          </p:cNvSpPr>
          <p:nvPr/>
        </p:nvSpPr>
        <p:spPr bwMode="auto">
          <a:xfrm flipV="1">
            <a:off x="5962650" y="2533650"/>
            <a:ext cx="2381250" cy="2438400"/>
          </a:xfrm>
          <a:prstGeom prst="line">
            <a:avLst/>
          </a:prstGeom>
          <a:noFill/>
          <a:ln w="25400">
            <a:solidFill>
              <a:srgbClr val="99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758809" name="Line 25"/>
          <p:cNvSpPr>
            <a:spLocks noChangeShapeType="1"/>
          </p:cNvSpPr>
          <p:nvPr/>
        </p:nvSpPr>
        <p:spPr bwMode="auto">
          <a:xfrm flipV="1">
            <a:off x="6172200" y="2724150"/>
            <a:ext cx="2495550" cy="2533650"/>
          </a:xfrm>
          <a:prstGeom prst="line">
            <a:avLst/>
          </a:prstGeom>
          <a:noFill/>
          <a:ln w="2540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758810" name="Freeform 26"/>
          <p:cNvSpPr>
            <a:spLocks/>
          </p:cNvSpPr>
          <p:nvPr/>
        </p:nvSpPr>
        <p:spPr bwMode="auto">
          <a:xfrm>
            <a:off x="6038850" y="5676900"/>
            <a:ext cx="782638" cy="820738"/>
          </a:xfrm>
          <a:custGeom>
            <a:avLst/>
            <a:gdLst>
              <a:gd name="T0" fmla="*/ 171450 w 493"/>
              <a:gd name="T1" fmla="*/ 19050 h 517"/>
              <a:gd name="T2" fmla="*/ 209550 w 493"/>
              <a:gd name="T3" fmla="*/ 0 h 517"/>
              <a:gd name="T4" fmla="*/ 247650 w 493"/>
              <a:gd name="T5" fmla="*/ 0 h 517"/>
              <a:gd name="T6" fmla="*/ 285750 w 493"/>
              <a:gd name="T7" fmla="*/ 0 h 517"/>
              <a:gd name="T8" fmla="*/ 323850 w 493"/>
              <a:gd name="T9" fmla="*/ 0 h 517"/>
              <a:gd name="T10" fmla="*/ 361950 w 493"/>
              <a:gd name="T11" fmla="*/ 0 h 517"/>
              <a:gd name="T12" fmla="*/ 400050 w 493"/>
              <a:gd name="T13" fmla="*/ 0 h 517"/>
              <a:gd name="T14" fmla="*/ 438150 w 493"/>
              <a:gd name="T15" fmla="*/ 0 h 517"/>
              <a:gd name="T16" fmla="*/ 476250 w 493"/>
              <a:gd name="T17" fmla="*/ 19050 h 517"/>
              <a:gd name="T18" fmla="*/ 514350 w 493"/>
              <a:gd name="T19" fmla="*/ 19050 h 517"/>
              <a:gd name="T20" fmla="*/ 552450 w 493"/>
              <a:gd name="T21" fmla="*/ 38100 h 517"/>
              <a:gd name="T22" fmla="*/ 590550 w 493"/>
              <a:gd name="T23" fmla="*/ 57150 h 517"/>
              <a:gd name="T24" fmla="*/ 628650 w 493"/>
              <a:gd name="T25" fmla="*/ 76200 h 517"/>
              <a:gd name="T26" fmla="*/ 647700 w 493"/>
              <a:gd name="T27" fmla="*/ 114300 h 517"/>
              <a:gd name="T28" fmla="*/ 666750 w 493"/>
              <a:gd name="T29" fmla="*/ 152400 h 517"/>
              <a:gd name="T30" fmla="*/ 704850 w 493"/>
              <a:gd name="T31" fmla="*/ 171450 h 517"/>
              <a:gd name="T32" fmla="*/ 704850 w 493"/>
              <a:gd name="T33" fmla="*/ 209550 h 517"/>
              <a:gd name="T34" fmla="*/ 704850 w 493"/>
              <a:gd name="T35" fmla="*/ 247650 h 517"/>
              <a:gd name="T36" fmla="*/ 723900 w 493"/>
              <a:gd name="T37" fmla="*/ 285750 h 517"/>
              <a:gd name="T38" fmla="*/ 742950 w 493"/>
              <a:gd name="T39" fmla="*/ 323850 h 517"/>
              <a:gd name="T40" fmla="*/ 742950 w 493"/>
              <a:gd name="T41" fmla="*/ 361950 h 517"/>
              <a:gd name="T42" fmla="*/ 762000 w 493"/>
              <a:gd name="T43" fmla="*/ 400050 h 517"/>
              <a:gd name="T44" fmla="*/ 781050 w 493"/>
              <a:gd name="T45" fmla="*/ 438150 h 517"/>
              <a:gd name="T46" fmla="*/ 781050 w 493"/>
              <a:gd name="T47" fmla="*/ 476250 h 517"/>
              <a:gd name="T48" fmla="*/ 781050 w 493"/>
              <a:gd name="T49" fmla="*/ 514350 h 517"/>
              <a:gd name="T50" fmla="*/ 762000 w 493"/>
              <a:gd name="T51" fmla="*/ 552450 h 517"/>
              <a:gd name="T52" fmla="*/ 723900 w 493"/>
              <a:gd name="T53" fmla="*/ 571500 h 517"/>
              <a:gd name="T54" fmla="*/ 704850 w 493"/>
              <a:gd name="T55" fmla="*/ 609600 h 517"/>
              <a:gd name="T56" fmla="*/ 685800 w 493"/>
              <a:gd name="T57" fmla="*/ 647700 h 517"/>
              <a:gd name="T58" fmla="*/ 666750 w 493"/>
              <a:gd name="T59" fmla="*/ 685800 h 517"/>
              <a:gd name="T60" fmla="*/ 628650 w 493"/>
              <a:gd name="T61" fmla="*/ 704850 h 517"/>
              <a:gd name="T62" fmla="*/ 609600 w 493"/>
              <a:gd name="T63" fmla="*/ 742950 h 517"/>
              <a:gd name="T64" fmla="*/ 571500 w 493"/>
              <a:gd name="T65" fmla="*/ 762000 h 517"/>
              <a:gd name="T66" fmla="*/ 533400 w 493"/>
              <a:gd name="T67" fmla="*/ 781050 h 517"/>
              <a:gd name="T68" fmla="*/ 495300 w 493"/>
              <a:gd name="T69" fmla="*/ 800100 h 517"/>
              <a:gd name="T70" fmla="*/ 457200 w 493"/>
              <a:gd name="T71" fmla="*/ 800100 h 517"/>
              <a:gd name="T72" fmla="*/ 419100 w 493"/>
              <a:gd name="T73" fmla="*/ 819150 h 517"/>
              <a:gd name="T74" fmla="*/ 381000 w 493"/>
              <a:gd name="T75" fmla="*/ 800100 h 517"/>
              <a:gd name="T76" fmla="*/ 342900 w 493"/>
              <a:gd name="T77" fmla="*/ 800100 h 517"/>
              <a:gd name="T78" fmla="*/ 304800 w 493"/>
              <a:gd name="T79" fmla="*/ 781050 h 517"/>
              <a:gd name="T80" fmla="*/ 266700 w 493"/>
              <a:gd name="T81" fmla="*/ 781050 h 517"/>
              <a:gd name="T82" fmla="*/ 209550 w 493"/>
              <a:gd name="T83" fmla="*/ 762000 h 517"/>
              <a:gd name="T84" fmla="*/ 171450 w 493"/>
              <a:gd name="T85" fmla="*/ 742950 h 517"/>
              <a:gd name="T86" fmla="*/ 133350 w 493"/>
              <a:gd name="T87" fmla="*/ 723900 h 517"/>
              <a:gd name="T88" fmla="*/ 114300 w 493"/>
              <a:gd name="T89" fmla="*/ 685800 h 517"/>
              <a:gd name="T90" fmla="*/ 95250 w 493"/>
              <a:gd name="T91" fmla="*/ 647700 h 517"/>
              <a:gd name="T92" fmla="*/ 76200 w 493"/>
              <a:gd name="T93" fmla="*/ 609600 h 517"/>
              <a:gd name="T94" fmla="*/ 76200 w 493"/>
              <a:gd name="T95" fmla="*/ 571500 h 517"/>
              <a:gd name="T96" fmla="*/ 57150 w 493"/>
              <a:gd name="T97" fmla="*/ 533400 h 517"/>
              <a:gd name="T98" fmla="*/ 57150 w 493"/>
              <a:gd name="T99" fmla="*/ 495300 h 517"/>
              <a:gd name="T100" fmla="*/ 19050 w 493"/>
              <a:gd name="T101" fmla="*/ 476250 h 517"/>
              <a:gd name="T102" fmla="*/ 0 w 493"/>
              <a:gd name="T103" fmla="*/ 438150 h 517"/>
              <a:gd name="T104" fmla="*/ 0 w 493"/>
              <a:gd name="T105" fmla="*/ 400050 h 517"/>
              <a:gd name="T106" fmla="*/ 0 w 493"/>
              <a:gd name="T107" fmla="*/ 361950 h 517"/>
              <a:gd name="T108" fmla="*/ 0 w 493"/>
              <a:gd name="T109" fmla="*/ 342900 h 5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3" h="517">
                <a:moveTo>
                  <a:pt x="108" y="12"/>
                </a:moveTo>
                <a:lnTo>
                  <a:pt x="132" y="0"/>
                </a:lnTo>
                <a:lnTo>
                  <a:pt x="156" y="0"/>
                </a:lnTo>
                <a:lnTo>
                  <a:pt x="180" y="0"/>
                </a:lnTo>
                <a:lnTo>
                  <a:pt x="204" y="0"/>
                </a:lnTo>
                <a:lnTo>
                  <a:pt x="228" y="0"/>
                </a:lnTo>
                <a:lnTo>
                  <a:pt x="252" y="0"/>
                </a:lnTo>
                <a:lnTo>
                  <a:pt x="276" y="0"/>
                </a:lnTo>
                <a:lnTo>
                  <a:pt x="300" y="12"/>
                </a:lnTo>
                <a:lnTo>
                  <a:pt x="324" y="12"/>
                </a:lnTo>
                <a:lnTo>
                  <a:pt x="348" y="24"/>
                </a:lnTo>
                <a:lnTo>
                  <a:pt x="372" y="36"/>
                </a:lnTo>
                <a:lnTo>
                  <a:pt x="396" y="48"/>
                </a:lnTo>
                <a:lnTo>
                  <a:pt x="408" y="72"/>
                </a:lnTo>
                <a:lnTo>
                  <a:pt x="420" y="96"/>
                </a:lnTo>
                <a:lnTo>
                  <a:pt x="444" y="108"/>
                </a:lnTo>
                <a:lnTo>
                  <a:pt x="444" y="132"/>
                </a:lnTo>
                <a:lnTo>
                  <a:pt x="444" y="156"/>
                </a:lnTo>
                <a:lnTo>
                  <a:pt x="456" y="180"/>
                </a:lnTo>
                <a:lnTo>
                  <a:pt x="468" y="204"/>
                </a:lnTo>
                <a:lnTo>
                  <a:pt x="468" y="228"/>
                </a:lnTo>
                <a:lnTo>
                  <a:pt x="480" y="252"/>
                </a:lnTo>
                <a:lnTo>
                  <a:pt x="492" y="276"/>
                </a:lnTo>
                <a:lnTo>
                  <a:pt x="492" y="300"/>
                </a:lnTo>
                <a:lnTo>
                  <a:pt x="492" y="324"/>
                </a:lnTo>
                <a:lnTo>
                  <a:pt x="480" y="348"/>
                </a:lnTo>
                <a:lnTo>
                  <a:pt x="456" y="360"/>
                </a:lnTo>
                <a:lnTo>
                  <a:pt x="444" y="384"/>
                </a:lnTo>
                <a:lnTo>
                  <a:pt x="432" y="408"/>
                </a:lnTo>
                <a:lnTo>
                  <a:pt x="420" y="432"/>
                </a:lnTo>
                <a:lnTo>
                  <a:pt x="396" y="444"/>
                </a:lnTo>
                <a:lnTo>
                  <a:pt x="384" y="468"/>
                </a:lnTo>
                <a:lnTo>
                  <a:pt x="360" y="480"/>
                </a:lnTo>
                <a:lnTo>
                  <a:pt x="336" y="492"/>
                </a:lnTo>
                <a:lnTo>
                  <a:pt x="312" y="504"/>
                </a:lnTo>
                <a:lnTo>
                  <a:pt x="288" y="504"/>
                </a:lnTo>
                <a:lnTo>
                  <a:pt x="264" y="516"/>
                </a:lnTo>
                <a:lnTo>
                  <a:pt x="240" y="504"/>
                </a:lnTo>
                <a:lnTo>
                  <a:pt x="216" y="504"/>
                </a:lnTo>
                <a:lnTo>
                  <a:pt x="192" y="492"/>
                </a:lnTo>
                <a:lnTo>
                  <a:pt x="168" y="492"/>
                </a:lnTo>
                <a:lnTo>
                  <a:pt x="132" y="480"/>
                </a:lnTo>
                <a:lnTo>
                  <a:pt x="108" y="468"/>
                </a:lnTo>
                <a:lnTo>
                  <a:pt x="84" y="456"/>
                </a:lnTo>
                <a:lnTo>
                  <a:pt x="72" y="432"/>
                </a:lnTo>
                <a:lnTo>
                  <a:pt x="60" y="408"/>
                </a:lnTo>
                <a:lnTo>
                  <a:pt x="48" y="384"/>
                </a:lnTo>
                <a:lnTo>
                  <a:pt x="48" y="360"/>
                </a:lnTo>
                <a:lnTo>
                  <a:pt x="36" y="336"/>
                </a:lnTo>
                <a:lnTo>
                  <a:pt x="36" y="312"/>
                </a:lnTo>
                <a:lnTo>
                  <a:pt x="12" y="300"/>
                </a:lnTo>
                <a:lnTo>
                  <a:pt x="0" y="276"/>
                </a:lnTo>
                <a:lnTo>
                  <a:pt x="0" y="252"/>
                </a:lnTo>
                <a:lnTo>
                  <a:pt x="0" y="228"/>
                </a:lnTo>
                <a:lnTo>
                  <a:pt x="0" y="216"/>
                </a:lnTo>
              </a:path>
            </a:pathLst>
          </a:custGeom>
          <a:noFill/>
          <a:ln w="38100" cap="rnd"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758811" name="Freeform 27"/>
          <p:cNvSpPr>
            <a:spLocks/>
          </p:cNvSpPr>
          <p:nvPr/>
        </p:nvSpPr>
        <p:spPr bwMode="auto">
          <a:xfrm>
            <a:off x="9144000" y="2419350"/>
            <a:ext cx="782638" cy="820738"/>
          </a:xfrm>
          <a:custGeom>
            <a:avLst/>
            <a:gdLst>
              <a:gd name="T0" fmla="*/ 171450 w 493"/>
              <a:gd name="T1" fmla="*/ 19050 h 517"/>
              <a:gd name="T2" fmla="*/ 209550 w 493"/>
              <a:gd name="T3" fmla="*/ 0 h 517"/>
              <a:gd name="T4" fmla="*/ 247650 w 493"/>
              <a:gd name="T5" fmla="*/ 0 h 517"/>
              <a:gd name="T6" fmla="*/ 285750 w 493"/>
              <a:gd name="T7" fmla="*/ 0 h 517"/>
              <a:gd name="T8" fmla="*/ 323850 w 493"/>
              <a:gd name="T9" fmla="*/ 0 h 517"/>
              <a:gd name="T10" fmla="*/ 361950 w 493"/>
              <a:gd name="T11" fmla="*/ 0 h 517"/>
              <a:gd name="T12" fmla="*/ 400050 w 493"/>
              <a:gd name="T13" fmla="*/ 0 h 517"/>
              <a:gd name="T14" fmla="*/ 438150 w 493"/>
              <a:gd name="T15" fmla="*/ 0 h 517"/>
              <a:gd name="T16" fmla="*/ 476250 w 493"/>
              <a:gd name="T17" fmla="*/ 19050 h 517"/>
              <a:gd name="T18" fmla="*/ 514350 w 493"/>
              <a:gd name="T19" fmla="*/ 19050 h 517"/>
              <a:gd name="T20" fmla="*/ 552450 w 493"/>
              <a:gd name="T21" fmla="*/ 38100 h 517"/>
              <a:gd name="T22" fmla="*/ 590550 w 493"/>
              <a:gd name="T23" fmla="*/ 57150 h 517"/>
              <a:gd name="T24" fmla="*/ 628650 w 493"/>
              <a:gd name="T25" fmla="*/ 76200 h 517"/>
              <a:gd name="T26" fmla="*/ 647700 w 493"/>
              <a:gd name="T27" fmla="*/ 114300 h 517"/>
              <a:gd name="T28" fmla="*/ 666750 w 493"/>
              <a:gd name="T29" fmla="*/ 152400 h 517"/>
              <a:gd name="T30" fmla="*/ 704850 w 493"/>
              <a:gd name="T31" fmla="*/ 171450 h 517"/>
              <a:gd name="T32" fmla="*/ 704850 w 493"/>
              <a:gd name="T33" fmla="*/ 209550 h 517"/>
              <a:gd name="T34" fmla="*/ 704850 w 493"/>
              <a:gd name="T35" fmla="*/ 247650 h 517"/>
              <a:gd name="T36" fmla="*/ 723900 w 493"/>
              <a:gd name="T37" fmla="*/ 285750 h 517"/>
              <a:gd name="T38" fmla="*/ 742950 w 493"/>
              <a:gd name="T39" fmla="*/ 323850 h 517"/>
              <a:gd name="T40" fmla="*/ 742950 w 493"/>
              <a:gd name="T41" fmla="*/ 361950 h 517"/>
              <a:gd name="T42" fmla="*/ 762000 w 493"/>
              <a:gd name="T43" fmla="*/ 400050 h 517"/>
              <a:gd name="T44" fmla="*/ 781050 w 493"/>
              <a:gd name="T45" fmla="*/ 438150 h 517"/>
              <a:gd name="T46" fmla="*/ 781050 w 493"/>
              <a:gd name="T47" fmla="*/ 476250 h 517"/>
              <a:gd name="T48" fmla="*/ 781050 w 493"/>
              <a:gd name="T49" fmla="*/ 514350 h 517"/>
              <a:gd name="T50" fmla="*/ 762000 w 493"/>
              <a:gd name="T51" fmla="*/ 552450 h 517"/>
              <a:gd name="T52" fmla="*/ 723900 w 493"/>
              <a:gd name="T53" fmla="*/ 571500 h 517"/>
              <a:gd name="T54" fmla="*/ 704850 w 493"/>
              <a:gd name="T55" fmla="*/ 609600 h 517"/>
              <a:gd name="T56" fmla="*/ 685800 w 493"/>
              <a:gd name="T57" fmla="*/ 647700 h 517"/>
              <a:gd name="T58" fmla="*/ 666750 w 493"/>
              <a:gd name="T59" fmla="*/ 685800 h 517"/>
              <a:gd name="T60" fmla="*/ 628650 w 493"/>
              <a:gd name="T61" fmla="*/ 704850 h 517"/>
              <a:gd name="T62" fmla="*/ 609600 w 493"/>
              <a:gd name="T63" fmla="*/ 742950 h 517"/>
              <a:gd name="T64" fmla="*/ 571500 w 493"/>
              <a:gd name="T65" fmla="*/ 762000 h 517"/>
              <a:gd name="T66" fmla="*/ 533400 w 493"/>
              <a:gd name="T67" fmla="*/ 781050 h 517"/>
              <a:gd name="T68" fmla="*/ 495300 w 493"/>
              <a:gd name="T69" fmla="*/ 800100 h 517"/>
              <a:gd name="T70" fmla="*/ 457200 w 493"/>
              <a:gd name="T71" fmla="*/ 800100 h 517"/>
              <a:gd name="T72" fmla="*/ 419100 w 493"/>
              <a:gd name="T73" fmla="*/ 819150 h 517"/>
              <a:gd name="T74" fmla="*/ 381000 w 493"/>
              <a:gd name="T75" fmla="*/ 800100 h 517"/>
              <a:gd name="T76" fmla="*/ 342900 w 493"/>
              <a:gd name="T77" fmla="*/ 800100 h 517"/>
              <a:gd name="T78" fmla="*/ 304800 w 493"/>
              <a:gd name="T79" fmla="*/ 781050 h 517"/>
              <a:gd name="T80" fmla="*/ 266700 w 493"/>
              <a:gd name="T81" fmla="*/ 781050 h 517"/>
              <a:gd name="T82" fmla="*/ 209550 w 493"/>
              <a:gd name="T83" fmla="*/ 762000 h 517"/>
              <a:gd name="T84" fmla="*/ 171450 w 493"/>
              <a:gd name="T85" fmla="*/ 742950 h 517"/>
              <a:gd name="T86" fmla="*/ 133350 w 493"/>
              <a:gd name="T87" fmla="*/ 723900 h 517"/>
              <a:gd name="T88" fmla="*/ 114300 w 493"/>
              <a:gd name="T89" fmla="*/ 685800 h 517"/>
              <a:gd name="T90" fmla="*/ 95250 w 493"/>
              <a:gd name="T91" fmla="*/ 647700 h 517"/>
              <a:gd name="T92" fmla="*/ 76200 w 493"/>
              <a:gd name="T93" fmla="*/ 609600 h 517"/>
              <a:gd name="T94" fmla="*/ 76200 w 493"/>
              <a:gd name="T95" fmla="*/ 571500 h 517"/>
              <a:gd name="T96" fmla="*/ 57150 w 493"/>
              <a:gd name="T97" fmla="*/ 533400 h 517"/>
              <a:gd name="T98" fmla="*/ 57150 w 493"/>
              <a:gd name="T99" fmla="*/ 495300 h 517"/>
              <a:gd name="T100" fmla="*/ 19050 w 493"/>
              <a:gd name="T101" fmla="*/ 476250 h 517"/>
              <a:gd name="T102" fmla="*/ 0 w 493"/>
              <a:gd name="T103" fmla="*/ 438150 h 517"/>
              <a:gd name="T104" fmla="*/ 0 w 493"/>
              <a:gd name="T105" fmla="*/ 400050 h 517"/>
              <a:gd name="T106" fmla="*/ 0 w 493"/>
              <a:gd name="T107" fmla="*/ 361950 h 517"/>
              <a:gd name="T108" fmla="*/ 0 w 493"/>
              <a:gd name="T109" fmla="*/ 342900 h 5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3" h="517">
                <a:moveTo>
                  <a:pt x="108" y="12"/>
                </a:moveTo>
                <a:lnTo>
                  <a:pt x="132" y="0"/>
                </a:lnTo>
                <a:lnTo>
                  <a:pt x="156" y="0"/>
                </a:lnTo>
                <a:lnTo>
                  <a:pt x="180" y="0"/>
                </a:lnTo>
                <a:lnTo>
                  <a:pt x="204" y="0"/>
                </a:lnTo>
                <a:lnTo>
                  <a:pt x="228" y="0"/>
                </a:lnTo>
                <a:lnTo>
                  <a:pt x="252" y="0"/>
                </a:lnTo>
                <a:lnTo>
                  <a:pt x="276" y="0"/>
                </a:lnTo>
                <a:lnTo>
                  <a:pt x="300" y="12"/>
                </a:lnTo>
                <a:lnTo>
                  <a:pt x="324" y="12"/>
                </a:lnTo>
                <a:lnTo>
                  <a:pt x="348" y="24"/>
                </a:lnTo>
                <a:lnTo>
                  <a:pt x="372" y="36"/>
                </a:lnTo>
                <a:lnTo>
                  <a:pt x="396" y="48"/>
                </a:lnTo>
                <a:lnTo>
                  <a:pt x="408" y="72"/>
                </a:lnTo>
                <a:lnTo>
                  <a:pt x="420" y="96"/>
                </a:lnTo>
                <a:lnTo>
                  <a:pt x="444" y="108"/>
                </a:lnTo>
                <a:lnTo>
                  <a:pt x="444" y="132"/>
                </a:lnTo>
                <a:lnTo>
                  <a:pt x="444" y="156"/>
                </a:lnTo>
                <a:lnTo>
                  <a:pt x="456" y="180"/>
                </a:lnTo>
                <a:lnTo>
                  <a:pt x="468" y="204"/>
                </a:lnTo>
                <a:lnTo>
                  <a:pt x="468" y="228"/>
                </a:lnTo>
                <a:lnTo>
                  <a:pt x="480" y="252"/>
                </a:lnTo>
                <a:lnTo>
                  <a:pt x="492" y="276"/>
                </a:lnTo>
                <a:lnTo>
                  <a:pt x="492" y="300"/>
                </a:lnTo>
                <a:lnTo>
                  <a:pt x="492" y="324"/>
                </a:lnTo>
                <a:lnTo>
                  <a:pt x="480" y="348"/>
                </a:lnTo>
                <a:lnTo>
                  <a:pt x="456" y="360"/>
                </a:lnTo>
                <a:lnTo>
                  <a:pt x="444" y="384"/>
                </a:lnTo>
                <a:lnTo>
                  <a:pt x="432" y="408"/>
                </a:lnTo>
                <a:lnTo>
                  <a:pt x="420" y="432"/>
                </a:lnTo>
                <a:lnTo>
                  <a:pt x="396" y="444"/>
                </a:lnTo>
                <a:lnTo>
                  <a:pt x="384" y="468"/>
                </a:lnTo>
                <a:lnTo>
                  <a:pt x="360" y="480"/>
                </a:lnTo>
                <a:lnTo>
                  <a:pt x="336" y="492"/>
                </a:lnTo>
                <a:lnTo>
                  <a:pt x="312" y="504"/>
                </a:lnTo>
                <a:lnTo>
                  <a:pt x="288" y="504"/>
                </a:lnTo>
                <a:lnTo>
                  <a:pt x="264" y="516"/>
                </a:lnTo>
                <a:lnTo>
                  <a:pt x="240" y="504"/>
                </a:lnTo>
                <a:lnTo>
                  <a:pt x="216" y="504"/>
                </a:lnTo>
                <a:lnTo>
                  <a:pt x="192" y="492"/>
                </a:lnTo>
                <a:lnTo>
                  <a:pt x="168" y="492"/>
                </a:lnTo>
                <a:lnTo>
                  <a:pt x="132" y="480"/>
                </a:lnTo>
                <a:lnTo>
                  <a:pt x="108" y="468"/>
                </a:lnTo>
                <a:lnTo>
                  <a:pt x="84" y="456"/>
                </a:lnTo>
                <a:lnTo>
                  <a:pt x="72" y="432"/>
                </a:lnTo>
                <a:lnTo>
                  <a:pt x="60" y="408"/>
                </a:lnTo>
                <a:lnTo>
                  <a:pt x="48" y="384"/>
                </a:lnTo>
                <a:lnTo>
                  <a:pt x="48" y="360"/>
                </a:lnTo>
                <a:lnTo>
                  <a:pt x="36" y="336"/>
                </a:lnTo>
                <a:lnTo>
                  <a:pt x="36" y="312"/>
                </a:lnTo>
                <a:lnTo>
                  <a:pt x="12" y="300"/>
                </a:lnTo>
                <a:lnTo>
                  <a:pt x="0" y="276"/>
                </a:lnTo>
                <a:lnTo>
                  <a:pt x="0" y="252"/>
                </a:lnTo>
                <a:lnTo>
                  <a:pt x="0" y="228"/>
                </a:lnTo>
                <a:lnTo>
                  <a:pt x="0" y="216"/>
                </a:lnTo>
              </a:path>
            </a:pathLst>
          </a:custGeom>
          <a:noFill/>
          <a:ln w="38100" cap="rnd" cmpd="sng">
            <a:solidFill>
              <a:srgbClr val="990099"/>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758812" name="Freeform 28"/>
          <p:cNvSpPr>
            <a:spLocks/>
          </p:cNvSpPr>
          <p:nvPr/>
        </p:nvSpPr>
        <p:spPr bwMode="auto">
          <a:xfrm rot="16200000" flipH="1">
            <a:off x="7867650" y="952500"/>
            <a:ext cx="782638" cy="820738"/>
          </a:xfrm>
          <a:custGeom>
            <a:avLst/>
            <a:gdLst>
              <a:gd name="T0" fmla="*/ 609600 w 493"/>
              <a:gd name="T1" fmla="*/ 800100 h 517"/>
              <a:gd name="T2" fmla="*/ 571500 w 493"/>
              <a:gd name="T3" fmla="*/ 819150 h 517"/>
              <a:gd name="T4" fmla="*/ 533400 w 493"/>
              <a:gd name="T5" fmla="*/ 819150 h 517"/>
              <a:gd name="T6" fmla="*/ 495300 w 493"/>
              <a:gd name="T7" fmla="*/ 819150 h 517"/>
              <a:gd name="T8" fmla="*/ 457200 w 493"/>
              <a:gd name="T9" fmla="*/ 819150 h 517"/>
              <a:gd name="T10" fmla="*/ 419100 w 493"/>
              <a:gd name="T11" fmla="*/ 819150 h 517"/>
              <a:gd name="T12" fmla="*/ 381000 w 493"/>
              <a:gd name="T13" fmla="*/ 819150 h 517"/>
              <a:gd name="T14" fmla="*/ 342900 w 493"/>
              <a:gd name="T15" fmla="*/ 819150 h 517"/>
              <a:gd name="T16" fmla="*/ 304800 w 493"/>
              <a:gd name="T17" fmla="*/ 800100 h 517"/>
              <a:gd name="T18" fmla="*/ 266700 w 493"/>
              <a:gd name="T19" fmla="*/ 800100 h 517"/>
              <a:gd name="T20" fmla="*/ 228600 w 493"/>
              <a:gd name="T21" fmla="*/ 781050 h 517"/>
              <a:gd name="T22" fmla="*/ 190500 w 493"/>
              <a:gd name="T23" fmla="*/ 762000 h 517"/>
              <a:gd name="T24" fmla="*/ 152400 w 493"/>
              <a:gd name="T25" fmla="*/ 742950 h 517"/>
              <a:gd name="T26" fmla="*/ 133350 w 493"/>
              <a:gd name="T27" fmla="*/ 704850 h 517"/>
              <a:gd name="T28" fmla="*/ 114300 w 493"/>
              <a:gd name="T29" fmla="*/ 666750 h 517"/>
              <a:gd name="T30" fmla="*/ 76200 w 493"/>
              <a:gd name="T31" fmla="*/ 647700 h 517"/>
              <a:gd name="T32" fmla="*/ 76200 w 493"/>
              <a:gd name="T33" fmla="*/ 609600 h 517"/>
              <a:gd name="T34" fmla="*/ 76200 w 493"/>
              <a:gd name="T35" fmla="*/ 571500 h 517"/>
              <a:gd name="T36" fmla="*/ 57150 w 493"/>
              <a:gd name="T37" fmla="*/ 533400 h 517"/>
              <a:gd name="T38" fmla="*/ 38100 w 493"/>
              <a:gd name="T39" fmla="*/ 495300 h 517"/>
              <a:gd name="T40" fmla="*/ 38100 w 493"/>
              <a:gd name="T41" fmla="*/ 457200 h 517"/>
              <a:gd name="T42" fmla="*/ 19050 w 493"/>
              <a:gd name="T43" fmla="*/ 419100 h 517"/>
              <a:gd name="T44" fmla="*/ 0 w 493"/>
              <a:gd name="T45" fmla="*/ 381000 h 517"/>
              <a:gd name="T46" fmla="*/ 0 w 493"/>
              <a:gd name="T47" fmla="*/ 342900 h 517"/>
              <a:gd name="T48" fmla="*/ 0 w 493"/>
              <a:gd name="T49" fmla="*/ 304800 h 517"/>
              <a:gd name="T50" fmla="*/ 19050 w 493"/>
              <a:gd name="T51" fmla="*/ 266700 h 517"/>
              <a:gd name="T52" fmla="*/ 57150 w 493"/>
              <a:gd name="T53" fmla="*/ 247650 h 517"/>
              <a:gd name="T54" fmla="*/ 76200 w 493"/>
              <a:gd name="T55" fmla="*/ 209550 h 517"/>
              <a:gd name="T56" fmla="*/ 95250 w 493"/>
              <a:gd name="T57" fmla="*/ 171450 h 517"/>
              <a:gd name="T58" fmla="*/ 114300 w 493"/>
              <a:gd name="T59" fmla="*/ 133350 h 517"/>
              <a:gd name="T60" fmla="*/ 152400 w 493"/>
              <a:gd name="T61" fmla="*/ 114300 h 517"/>
              <a:gd name="T62" fmla="*/ 171450 w 493"/>
              <a:gd name="T63" fmla="*/ 76200 h 517"/>
              <a:gd name="T64" fmla="*/ 209550 w 493"/>
              <a:gd name="T65" fmla="*/ 57150 h 517"/>
              <a:gd name="T66" fmla="*/ 247650 w 493"/>
              <a:gd name="T67" fmla="*/ 38100 h 517"/>
              <a:gd name="T68" fmla="*/ 285750 w 493"/>
              <a:gd name="T69" fmla="*/ 19050 h 517"/>
              <a:gd name="T70" fmla="*/ 323850 w 493"/>
              <a:gd name="T71" fmla="*/ 19050 h 517"/>
              <a:gd name="T72" fmla="*/ 361950 w 493"/>
              <a:gd name="T73" fmla="*/ 0 h 517"/>
              <a:gd name="T74" fmla="*/ 400050 w 493"/>
              <a:gd name="T75" fmla="*/ 19050 h 517"/>
              <a:gd name="T76" fmla="*/ 438150 w 493"/>
              <a:gd name="T77" fmla="*/ 19050 h 517"/>
              <a:gd name="T78" fmla="*/ 476250 w 493"/>
              <a:gd name="T79" fmla="*/ 38100 h 517"/>
              <a:gd name="T80" fmla="*/ 514350 w 493"/>
              <a:gd name="T81" fmla="*/ 38100 h 517"/>
              <a:gd name="T82" fmla="*/ 571500 w 493"/>
              <a:gd name="T83" fmla="*/ 57150 h 517"/>
              <a:gd name="T84" fmla="*/ 609600 w 493"/>
              <a:gd name="T85" fmla="*/ 76200 h 517"/>
              <a:gd name="T86" fmla="*/ 647700 w 493"/>
              <a:gd name="T87" fmla="*/ 95250 h 517"/>
              <a:gd name="T88" fmla="*/ 666750 w 493"/>
              <a:gd name="T89" fmla="*/ 133350 h 517"/>
              <a:gd name="T90" fmla="*/ 685800 w 493"/>
              <a:gd name="T91" fmla="*/ 171450 h 517"/>
              <a:gd name="T92" fmla="*/ 704850 w 493"/>
              <a:gd name="T93" fmla="*/ 209550 h 517"/>
              <a:gd name="T94" fmla="*/ 704850 w 493"/>
              <a:gd name="T95" fmla="*/ 247650 h 517"/>
              <a:gd name="T96" fmla="*/ 723900 w 493"/>
              <a:gd name="T97" fmla="*/ 285750 h 517"/>
              <a:gd name="T98" fmla="*/ 723900 w 493"/>
              <a:gd name="T99" fmla="*/ 323850 h 517"/>
              <a:gd name="T100" fmla="*/ 762000 w 493"/>
              <a:gd name="T101" fmla="*/ 342900 h 517"/>
              <a:gd name="T102" fmla="*/ 781050 w 493"/>
              <a:gd name="T103" fmla="*/ 381000 h 517"/>
              <a:gd name="T104" fmla="*/ 781050 w 493"/>
              <a:gd name="T105" fmla="*/ 419100 h 517"/>
              <a:gd name="T106" fmla="*/ 781050 w 493"/>
              <a:gd name="T107" fmla="*/ 457200 h 517"/>
              <a:gd name="T108" fmla="*/ 781050 w 493"/>
              <a:gd name="T109" fmla="*/ 476250 h 5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3" h="517">
                <a:moveTo>
                  <a:pt x="384" y="504"/>
                </a:moveTo>
                <a:lnTo>
                  <a:pt x="360" y="516"/>
                </a:lnTo>
                <a:lnTo>
                  <a:pt x="336" y="516"/>
                </a:lnTo>
                <a:lnTo>
                  <a:pt x="312" y="516"/>
                </a:lnTo>
                <a:lnTo>
                  <a:pt x="288" y="516"/>
                </a:lnTo>
                <a:lnTo>
                  <a:pt x="264" y="516"/>
                </a:lnTo>
                <a:lnTo>
                  <a:pt x="240" y="516"/>
                </a:lnTo>
                <a:lnTo>
                  <a:pt x="216" y="516"/>
                </a:lnTo>
                <a:lnTo>
                  <a:pt x="192" y="504"/>
                </a:lnTo>
                <a:lnTo>
                  <a:pt x="168" y="504"/>
                </a:lnTo>
                <a:lnTo>
                  <a:pt x="144" y="492"/>
                </a:lnTo>
                <a:lnTo>
                  <a:pt x="120" y="480"/>
                </a:lnTo>
                <a:lnTo>
                  <a:pt x="96" y="468"/>
                </a:lnTo>
                <a:lnTo>
                  <a:pt x="84" y="444"/>
                </a:lnTo>
                <a:lnTo>
                  <a:pt x="72" y="420"/>
                </a:lnTo>
                <a:lnTo>
                  <a:pt x="48" y="408"/>
                </a:lnTo>
                <a:lnTo>
                  <a:pt x="48" y="384"/>
                </a:lnTo>
                <a:lnTo>
                  <a:pt x="48" y="360"/>
                </a:lnTo>
                <a:lnTo>
                  <a:pt x="36" y="336"/>
                </a:lnTo>
                <a:lnTo>
                  <a:pt x="24" y="312"/>
                </a:lnTo>
                <a:lnTo>
                  <a:pt x="24" y="288"/>
                </a:lnTo>
                <a:lnTo>
                  <a:pt x="12" y="264"/>
                </a:lnTo>
                <a:lnTo>
                  <a:pt x="0" y="240"/>
                </a:lnTo>
                <a:lnTo>
                  <a:pt x="0" y="216"/>
                </a:lnTo>
                <a:lnTo>
                  <a:pt x="0" y="192"/>
                </a:lnTo>
                <a:lnTo>
                  <a:pt x="12" y="168"/>
                </a:lnTo>
                <a:lnTo>
                  <a:pt x="36" y="156"/>
                </a:lnTo>
                <a:lnTo>
                  <a:pt x="48" y="132"/>
                </a:lnTo>
                <a:lnTo>
                  <a:pt x="60" y="108"/>
                </a:lnTo>
                <a:lnTo>
                  <a:pt x="72" y="84"/>
                </a:lnTo>
                <a:lnTo>
                  <a:pt x="96" y="72"/>
                </a:lnTo>
                <a:lnTo>
                  <a:pt x="108" y="48"/>
                </a:lnTo>
                <a:lnTo>
                  <a:pt x="132" y="36"/>
                </a:lnTo>
                <a:lnTo>
                  <a:pt x="156" y="24"/>
                </a:lnTo>
                <a:lnTo>
                  <a:pt x="180" y="12"/>
                </a:lnTo>
                <a:lnTo>
                  <a:pt x="204" y="12"/>
                </a:lnTo>
                <a:lnTo>
                  <a:pt x="228" y="0"/>
                </a:lnTo>
                <a:lnTo>
                  <a:pt x="252" y="12"/>
                </a:lnTo>
                <a:lnTo>
                  <a:pt x="276" y="12"/>
                </a:lnTo>
                <a:lnTo>
                  <a:pt x="300" y="24"/>
                </a:lnTo>
                <a:lnTo>
                  <a:pt x="324" y="24"/>
                </a:lnTo>
                <a:lnTo>
                  <a:pt x="360" y="36"/>
                </a:lnTo>
                <a:lnTo>
                  <a:pt x="384" y="48"/>
                </a:lnTo>
                <a:lnTo>
                  <a:pt x="408" y="60"/>
                </a:lnTo>
                <a:lnTo>
                  <a:pt x="420" y="84"/>
                </a:lnTo>
                <a:lnTo>
                  <a:pt x="432" y="108"/>
                </a:lnTo>
                <a:lnTo>
                  <a:pt x="444" y="132"/>
                </a:lnTo>
                <a:lnTo>
                  <a:pt x="444" y="156"/>
                </a:lnTo>
                <a:lnTo>
                  <a:pt x="456" y="180"/>
                </a:lnTo>
                <a:lnTo>
                  <a:pt x="456" y="204"/>
                </a:lnTo>
                <a:lnTo>
                  <a:pt x="480" y="216"/>
                </a:lnTo>
                <a:lnTo>
                  <a:pt x="492" y="240"/>
                </a:lnTo>
                <a:lnTo>
                  <a:pt x="492" y="264"/>
                </a:lnTo>
                <a:lnTo>
                  <a:pt x="492" y="288"/>
                </a:lnTo>
                <a:lnTo>
                  <a:pt x="492" y="300"/>
                </a:lnTo>
              </a:path>
            </a:pathLst>
          </a:custGeom>
          <a:noFill/>
          <a:ln w="38100" cap="rnd" cmpd="sng">
            <a:solidFill>
              <a:srgbClr val="990099"/>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758813" name="Freeform 29"/>
          <p:cNvSpPr>
            <a:spLocks/>
          </p:cNvSpPr>
          <p:nvPr/>
        </p:nvSpPr>
        <p:spPr bwMode="auto">
          <a:xfrm>
            <a:off x="4152900" y="4819650"/>
            <a:ext cx="782638" cy="820738"/>
          </a:xfrm>
          <a:custGeom>
            <a:avLst/>
            <a:gdLst>
              <a:gd name="T0" fmla="*/ 609600 w 493"/>
              <a:gd name="T1" fmla="*/ 800100 h 517"/>
              <a:gd name="T2" fmla="*/ 571500 w 493"/>
              <a:gd name="T3" fmla="*/ 819150 h 517"/>
              <a:gd name="T4" fmla="*/ 533400 w 493"/>
              <a:gd name="T5" fmla="*/ 819150 h 517"/>
              <a:gd name="T6" fmla="*/ 495300 w 493"/>
              <a:gd name="T7" fmla="*/ 819150 h 517"/>
              <a:gd name="T8" fmla="*/ 457200 w 493"/>
              <a:gd name="T9" fmla="*/ 819150 h 517"/>
              <a:gd name="T10" fmla="*/ 419100 w 493"/>
              <a:gd name="T11" fmla="*/ 819150 h 517"/>
              <a:gd name="T12" fmla="*/ 381000 w 493"/>
              <a:gd name="T13" fmla="*/ 819150 h 517"/>
              <a:gd name="T14" fmla="*/ 342900 w 493"/>
              <a:gd name="T15" fmla="*/ 819150 h 517"/>
              <a:gd name="T16" fmla="*/ 304800 w 493"/>
              <a:gd name="T17" fmla="*/ 800100 h 517"/>
              <a:gd name="T18" fmla="*/ 266700 w 493"/>
              <a:gd name="T19" fmla="*/ 800100 h 517"/>
              <a:gd name="T20" fmla="*/ 228600 w 493"/>
              <a:gd name="T21" fmla="*/ 781050 h 517"/>
              <a:gd name="T22" fmla="*/ 190500 w 493"/>
              <a:gd name="T23" fmla="*/ 762000 h 517"/>
              <a:gd name="T24" fmla="*/ 152400 w 493"/>
              <a:gd name="T25" fmla="*/ 742950 h 517"/>
              <a:gd name="T26" fmla="*/ 133350 w 493"/>
              <a:gd name="T27" fmla="*/ 704850 h 517"/>
              <a:gd name="T28" fmla="*/ 114300 w 493"/>
              <a:gd name="T29" fmla="*/ 666750 h 517"/>
              <a:gd name="T30" fmla="*/ 76200 w 493"/>
              <a:gd name="T31" fmla="*/ 647700 h 517"/>
              <a:gd name="T32" fmla="*/ 76200 w 493"/>
              <a:gd name="T33" fmla="*/ 609600 h 517"/>
              <a:gd name="T34" fmla="*/ 76200 w 493"/>
              <a:gd name="T35" fmla="*/ 571500 h 517"/>
              <a:gd name="T36" fmla="*/ 57150 w 493"/>
              <a:gd name="T37" fmla="*/ 533400 h 517"/>
              <a:gd name="T38" fmla="*/ 38100 w 493"/>
              <a:gd name="T39" fmla="*/ 495300 h 517"/>
              <a:gd name="T40" fmla="*/ 38100 w 493"/>
              <a:gd name="T41" fmla="*/ 457200 h 517"/>
              <a:gd name="T42" fmla="*/ 19050 w 493"/>
              <a:gd name="T43" fmla="*/ 419100 h 517"/>
              <a:gd name="T44" fmla="*/ 0 w 493"/>
              <a:gd name="T45" fmla="*/ 381000 h 517"/>
              <a:gd name="T46" fmla="*/ 0 w 493"/>
              <a:gd name="T47" fmla="*/ 342900 h 517"/>
              <a:gd name="T48" fmla="*/ 0 w 493"/>
              <a:gd name="T49" fmla="*/ 304800 h 517"/>
              <a:gd name="T50" fmla="*/ 19050 w 493"/>
              <a:gd name="T51" fmla="*/ 266700 h 517"/>
              <a:gd name="T52" fmla="*/ 57150 w 493"/>
              <a:gd name="T53" fmla="*/ 247650 h 517"/>
              <a:gd name="T54" fmla="*/ 76200 w 493"/>
              <a:gd name="T55" fmla="*/ 209550 h 517"/>
              <a:gd name="T56" fmla="*/ 95250 w 493"/>
              <a:gd name="T57" fmla="*/ 171450 h 517"/>
              <a:gd name="T58" fmla="*/ 114300 w 493"/>
              <a:gd name="T59" fmla="*/ 133350 h 517"/>
              <a:gd name="T60" fmla="*/ 152400 w 493"/>
              <a:gd name="T61" fmla="*/ 114300 h 517"/>
              <a:gd name="T62" fmla="*/ 171450 w 493"/>
              <a:gd name="T63" fmla="*/ 76200 h 517"/>
              <a:gd name="T64" fmla="*/ 209550 w 493"/>
              <a:gd name="T65" fmla="*/ 57150 h 517"/>
              <a:gd name="T66" fmla="*/ 247650 w 493"/>
              <a:gd name="T67" fmla="*/ 38100 h 517"/>
              <a:gd name="T68" fmla="*/ 285750 w 493"/>
              <a:gd name="T69" fmla="*/ 19050 h 517"/>
              <a:gd name="T70" fmla="*/ 323850 w 493"/>
              <a:gd name="T71" fmla="*/ 19050 h 517"/>
              <a:gd name="T72" fmla="*/ 361950 w 493"/>
              <a:gd name="T73" fmla="*/ 0 h 517"/>
              <a:gd name="T74" fmla="*/ 400050 w 493"/>
              <a:gd name="T75" fmla="*/ 19050 h 517"/>
              <a:gd name="T76" fmla="*/ 438150 w 493"/>
              <a:gd name="T77" fmla="*/ 19050 h 517"/>
              <a:gd name="T78" fmla="*/ 476250 w 493"/>
              <a:gd name="T79" fmla="*/ 38100 h 517"/>
              <a:gd name="T80" fmla="*/ 514350 w 493"/>
              <a:gd name="T81" fmla="*/ 38100 h 517"/>
              <a:gd name="T82" fmla="*/ 571500 w 493"/>
              <a:gd name="T83" fmla="*/ 57150 h 517"/>
              <a:gd name="T84" fmla="*/ 609600 w 493"/>
              <a:gd name="T85" fmla="*/ 76200 h 517"/>
              <a:gd name="T86" fmla="*/ 647700 w 493"/>
              <a:gd name="T87" fmla="*/ 95250 h 517"/>
              <a:gd name="T88" fmla="*/ 666750 w 493"/>
              <a:gd name="T89" fmla="*/ 133350 h 517"/>
              <a:gd name="T90" fmla="*/ 685800 w 493"/>
              <a:gd name="T91" fmla="*/ 171450 h 517"/>
              <a:gd name="T92" fmla="*/ 704850 w 493"/>
              <a:gd name="T93" fmla="*/ 209550 h 517"/>
              <a:gd name="T94" fmla="*/ 704850 w 493"/>
              <a:gd name="T95" fmla="*/ 247650 h 517"/>
              <a:gd name="T96" fmla="*/ 723900 w 493"/>
              <a:gd name="T97" fmla="*/ 285750 h 517"/>
              <a:gd name="T98" fmla="*/ 723900 w 493"/>
              <a:gd name="T99" fmla="*/ 323850 h 517"/>
              <a:gd name="T100" fmla="*/ 762000 w 493"/>
              <a:gd name="T101" fmla="*/ 342900 h 517"/>
              <a:gd name="T102" fmla="*/ 781050 w 493"/>
              <a:gd name="T103" fmla="*/ 381000 h 517"/>
              <a:gd name="T104" fmla="*/ 781050 w 493"/>
              <a:gd name="T105" fmla="*/ 419100 h 517"/>
              <a:gd name="T106" fmla="*/ 781050 w 493"/>
              <a:gd name="T107" fmla="*/ 457200 h 517"/>
              <a:gd name="T108" fmla="*/ 781050 w 493"/>
              <a:gd name="T109" fmla="*/ 476250 h 5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3" h="517">
                <a:moveTo>
                  <a:pt x="384" y="504"/>
                </a:moveTo>
                <a:lnTo>
                  <a:pt x="360" y="516"/>
                </a:lnTo>
                <a:lnTo>
                  <a:pt x="336" y="516"/>
                </a:lnTo>
                <a:lnTo>
                  <a:pt x="312" y="516"/>
                </a:lnTo>
                <a:lnTo>
                  <a:pt x="288" y="516"/>
                </a:lnTo>
                <a:lnTo>
                  <a:pt x="264" y="516"/>
                </a:lnTo>
                <a:lnTo>
                  <a:pt x="240" y="516"/>
                </a:lnTo>
                <a:lnTo>
                  <a:pt x="216" y="516"/>
                </a:lnTo>
                <a:lnTo>
                  <a:pt x="192" y="504"/>
                </a:lnTo>
                <a:lnTo>
                  <a:pt x="168" y="504"/>
                </a:lnTo>
                <a:lnTo>
                  <a:pt x="144" y="492"/>
                </a:lnTo>
                <a:lnTo>
                  <a:pt x="120" y="480"/>
                </a:lnTo>
                <a:lnTo>
                  <a:pt x="96" y="468"/>
                </a:lnTo>
                <a:lnTo>
                  <a:pt x="84" y="444"/>
                </a:lnTo>
                <a:lnTo>
                  <a:pt x="72" y="420"/>
                </a:lnTo>
                <a:lnTo>
                  <a:pt x="48" y="408"/>
                </a:lnTo>
                <a:lnTo>
                  <a:pt x="48" y="384"/>
                </a:lnTo>
                <a:lnTo>
                  <a:pt x="48" y="360"/>
                </a:lnTo>
                <a:lnTo>
                  <a:pt x="36" y="336"/>
                </a:lnTo>
                <a:lnTo>
                  <a:pt x="24" y="312"/>
                </a:lnTo>
                <a:lnTo>
                  <a:pt x="24" y="288"/>
                </a:lnTo>
                <a:lnTo>
                  <a:pt x="12" y="264"/>
                </a:lnTo>
                <a:lnTo>
                  <a:pt x="0" y="240"/>
                </a:lnTo>
                <a:lnTo>
                  <a:pt x="0" y="216"/>
                </a:lnTo>
                <a:lnTo>
                  <a:pt x="0" y="192"/>
                </a:lnTo>
                <a:lnTo>
                  <a:pt x="12" y="168"/>
                </a:lnTo>
                <a:lnTo>
                  <a:pt x="36" y="156"/>
                </a:lnTo>
                <a:lnTo>
                  <a:pt x="48" y="132"/>
                </a:lnTo>
                <a:lnTo>
                  <a:pt x="60" y="108"/>
                </a:lnTo>
                <a:lnTo>
                  <a:pt x="72" y="84"/>
                </a:lnTo>
                <a:lnTo>
                  <a:pt x="96" y="72"/>
                </a:lnTo>
                <a:lnTo>
                  <a:pt x="108" y="48"/>
                </a:lnTo>
                <a:lnTo>
                  <a:pt x="132" y="36"/>
                </a:lnTo>
                <a:lnTo>
                  <a:pt x="156" y="24"/>
                </a:lnTo>
                <a:lnTo>
                  <a:pt x="180" y="12"/>
                </a:lnTo>
                <a:lnTo>
                  <a:pt x="204" y="12"/>
                </a:lnTo>
                <a:lnTo>
                  <a:pt x="228" y="0"/>
                </a:lnTo>
                <a:lnTo>
                  <a:pt x="252" y="12"/>
                </a:lnTo>
                <a:lnTo>
                  <a:pt x="276" y="12"/>
                </a:lnTo>
                <a:lnTo>
                  <a:pt x="300" y="24"/>
                </a:lnTo>
                <a:lnTo>
                  <a:pt x="324" y="24"/>
                </a:lnTo>
                <a:lnTo>
                  <a:pt x="360" y="36"/>
                </a:lnTo>
                <a:lnTo>
                  <a:pt x="384" y="48"/>
                </a:lnTo>
                <a:lnTo>
                  <a:pt x="408" y="60"/>
                </a:lnTo>
                <a:lnTo>
                  <a:pt x="420" y="84"/>
                </a:lnTo>
                <a:lnTo>
                  <a:pt x="432" y="108"/>
                </a:lnTo>
                <a:lnTo>
                  <a:pt x="444" y="132"/>
                </a:lnTo>
                <a:lnTo>
                  <a:pt x="444" y="156"/>
                </a:lnTo>
                <a:lnTo>
                  <a:pt x="456" y="180"/>
                </a:lnTo>
                <a:lnTo>
                  <a:pt x="456" y="204"/>
                </a:lnTo>
                <a:lnTo>
                  <a:pt x="480" y="216"/>
                </a:lnTo>
                <a:lnTo>
                  <a:pt x="492" y="240"/>
                </a:lnTo>
                <a:lnTo>
                  <a:pt x="492" y="264"/>
                </a:lnTo>
                <a:lnTo>
                  <a:pt x="492" y="288"/>
                </a:lnTo>
                <a:lnTo>
                  <a:pt x="492" y="300"/>
                </a:lnTo>
              </a:path>
            </a:pathLst>
          </a:custGeom>
          <a:noFill/>
          <a:ln w="57150" cap="rnd"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Tree>
    <p:extLst>
      <p:ext uri="{BB962C8B-B14F-4D97-AF65-F5344CB8AC3E}">
        <p14:creationId xmlns:p14="http://schemas.microsoft.com/office/powerpoint/2010/main" val="17481541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587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5879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5880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5879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588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5879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5881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5879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58809"/>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758801"/>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75881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758800"/>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758810"/>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758797"/>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758808"/>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758793"/>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758796"/>
                                        </p:tgtEl>
                                        <p:attrNameLst>
                                          <p:attrName>style.visibility</p:attrName>
                                        </p:attrNameLst>
                                      </p:cBhvr>
                                      <p:to>
                                        <p:strVal val="visible"/>
                                      </p:to>
                                    </p:se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7588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792" grpId="0" animBg="1" autoUpdateAnimBg="0"/>
      <p:bldP spid="758793" grpId="0" animBg="1" autoUpdateAnimBg="0"/>
      <p:bldP spid="758794" grpId="0" animBg="1" autoUpdateAnimBg="0"/>
      <p:bldP spid="758795" grpId="0" animBg="1" autoUpdateAnimBg="0"/>
      <p:bldP spid="758796" grpId="0" autoUpdateAnimBg="0"/>
      <p:bldP spid="758797" grpId="0" animBg="1" autoUpdateAnimBg="0"/>
      <p:bldP spid="758798" grpId="0" animBg="1" autoUpdateAnimBg="0"/>
      <p:bldP spid="758799" grpId="0" animBg="1" autoUpdateAnimBg="0"/>
      <p:bldP spid="758800" grpId="0" animBg="1" autoUpdateAnimBg="0"/>
      <p:bldP spid="758801" grpId="0" animBg="1" autoUpdateAnimBg="0"/>
      <p:bldP spid="758806" grpId="0" animBg="1"/>
      <p:bldP spid="758807" grpId="0" animBg="1"/>
      <p:bldP spid="758808" grpId="0" animBg="1"/>
      <p:bldP spid="758809" grpId="0" animBg="1"/>
      <p:bldP spid="758810" grpId="0" animBg="1"/>
      <p:bldP spid="758811" grpId="0" animBg="1"/>
      <p:bldP spid="758812" grpId="0" animBg="1"/>
      <p:bldP spid="7588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514600" y="457200"/>
            <a:ext cx="7162800" cy="533400"/>
          </a:xfrm>
          <a:noFill/>
        </p:spPr>
        <p:txBody>
          <a:bodyPr/>
          <a:lstStyle/>
          <a:p>
            <a:r>
              <a:rPr lang="en-US" altLang="en-US" dirty="0"/>
              <a:t>Snoopy-Cache State Machine-II</a:t>
            </a:r>
          </a:p>
        </p:txBody>
      </p:sp>
      <p:sp>
        <p:nvSpPr>
          <p:cNvPr id="36867" name="Rectangle 3"/>
          <p:cNvSpPr>
            <a:spLocks noGrp="1" noChangeArrowheads="1"/>
          </p:cNvSpPr>
          <p:nvPr>
            <p:ph type="body" idx="1"/>
          </p:nvPr>
        </p:nvSpPr>
        <p:spPr>
          <a:xfrm>
            <a:off x="1752600" y="1200150"/>
            <a:ext cx="2990850" cy="800100"/>
          </a:xfrm>
          <a:noFill/>
        </p:spPr>
        <p:txBody>
          <a:bodyPr/>
          <a:lstStyle/>
          <a:p>
            <a:pPr>
              <a:lnSpc>
                <a:spcPct val="80000"/>
              </a:lnSpc>
            </a:pPr>
            <a:r>
              <a:rPr lang="en-US" altLang="en-US" sz="2000" dirty="0"/>
              <a:t>State machine</a:t>
            </a:r>
            <a:br>
              <a:rPr lang="en-US" altLang="en-US" sz="2000" dirty="0"/>
            </a:br>
            <a:r>
              <a:rPr lang="en-US" altLang="en-US" sz="2000" dirty="0"/>
              <a:t>for </a:t>
            </a:r>
            <a:r>
              <a:rPr lang="en-US" altLang="en-US" sz="2000" i="1" u="sng" dirty="0">
                <a:solidFill>
                  <a:srgbClr val="0FEFEA"/>
                </a:solidFill>
              </a:rPr>
              <a:t>bus</a:t>
            </a:r>
            <a:r>
              <a:rPr lang="en-US" altLang="en-US" sz="2000" dirty="0"/>
              <a:t> requests</a:t>
            </a:r>
            <a:br>
              <a:rPr lang="en-US" altLang="en-US" sz="2000" dirty="0"/>
            </a:br>
            <a:r>
              <a:rPr lang="en-US" altLang="en-US" sz="2000" dirty="0"/>
              <a:t> for each </a:t>
            </a:r>
            <a:br>
              <a:rPr lang="en-US" altLang="en-US" sz="2000" dirty="0"/>
            </a:br>
            <a:r>
              <a:rPr lang="en-US" altLang="en-US" sz="2000" u="sng" dirty="0">
                <a:solidFill>
                  <a:schemeClr val="accent2"/>
                </a:solidFill>
              </a:rPr>
              <a:t>cache block</a:t>
            </a:r>
            <a:endParaRPr lang="en-US" altLang="en-US" sz="2000" u="sng" dirty="0">
              <a:solidFill>
                <a:schemeClr val="hlink"/>
              </a:solidFill>
            </a:endParaRPr>
          </a:p>
          <a:p>
            <a:pPr>
              <a:lnSpc>
                <a:spcPct val="80000"/>
              </a:lnSpc>
            </a:pPr>
            <a:r>
              <a:rPr lang="en-US" altLang="en-US" sz="2000" dirty="0"/>
              <a:t>Appendix E? gives details of bus requests</a:t>
            </a:r>
          </a:p>
        </p:txBody>
      </p:sp>
      <p:sp>
        <p:nvSpPr>
          <p:cNvPr id="36868" name="Rectangle 5"/>
          <p:cNvSpPr>
            <a:spLocks noChangeArrowheads="1"/>
          </p:cNvSpPr>
          <p:nvPr/>
        </p:nvSpPr>
        <p:spPr bwMode="auto">
          <a:xfrm>
            <a:off x="5262564" y="1806576"/>
            <a:ext cx="849593" cy="366767"/>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Invalid</a:t>
            </a:r>
          </a:p>
        </p:txBody>
      </p:sp>
      <p:sp>
        <p:nvSpPr>
          <p:cNvPr id="36869" name="Rectangle 6"/>
          <p:cNvSpPr>
            <a:spLocks noChangeArrowheads="1"/>
          </p:cNvSpPr>
          <p:nvPr/>
        </p:nvSpPr>
        <p:spPr bwMode="auto">
          <a:xfrm>
            <a:off x="8786813" y="1673226"/>
            <a:ext cx="1289050"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r>
              <a:rPr lang="en-US" altLang="en-US" dirty="0">
                <a:solidFill>
                  <a:srgbClr val="000000"/>
                </a:solidFill>
                <a:latin typeface="Arial" panose="020B0604020202020204" pitchFamily="34" charset="0"/>
              </a:rPr>
              <a:t>Shared</a:t>
            </a:r>
          </a:p>
          <a:p>
            <a:pPr algn="ctr" eaLnBrk="0" fontAlgn="base" hangingPunct="0">
              <a:spcBef>
                <a:spcPct val="0"/>
              </a:spcBef>
              <a:spcAft>
                <a:spcPct val="0"/>
              </a:spcAft>
            </a:pPr>
            <a:r>
              <a:rPr lang="en-US" altLang="en-US" dirty="0">
                <a:solidFill>
                  <a:srgbClr val="000000"/>
                </a:solidFill>
                <a:latin typeface="Arial" panose="020B0604020202020204" pitchFamily="34" charset="0"/>
              </a:rPr>
              <a:t>(read/only)</a:t>
            </a:r>
          </a:p>
        </p:txBody>
      </p:sp>
      <p:sp>
        <p:nvSpPr>
          <p:cNvPr id="36870" name="Rectangle 7"/>
          <p:cNvSpPr>
            <a:spLocks noChangeArrowheads="1"/>
          </p:cNvSpPr>
          <p:nvPr/>
        </p:nvSpPr>
        <p:spPr bwMode="auto">
          <a:xfrm>
            <a:off x="5087938" y="5273676"/>
            <a:ext cx="1389062"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r>
              <a:rPr lang="en-US" altLang="en-US" dirty="0">
                <a:solidFill>
                  <a:srgbClr val="000000"/>
                </a:solidFill>
                <a:latin typeface="Arial" panose="020B0604020202020204" pitchFamily="34" charset="0"/>
              </a:rPr>
              <a:t>Exclusive</a:t>
            </a:r>
          </a:p>
          <a:p>
            <a:pPr algn="ctr" eaLnBrk="0" fontAlgn="base" hangingPunct="0">
              <a:spcBef>
                <a:spcPct val="0"/>
              </a:spcBef>
              <a:spcAft>
                <a:spcPct val="0"/>
              </a:spcAft>
            </a:pPr>
            <a:r>
              <a:rPr lang="en-US" altLang="en-US" dirty="0">
                <a:solidFill>
                  <a:srgbClr val="000000"/>
                </a:solidFill>
                <a:latin typeface="Arial" panose="020B0604020202020204" pitchFamily="34" charset="0"/>
              </a:rPr>
              <a:t>(read/write)</a:t>
            </a:r>
          </a:p>
        </p:txBody>
      </p:sp>
      <p:sp>
        <p:nvSpPr>
          <p:cNvPr id="720904" name="Rectangle 8"/>
          <p:cNvSpPr>
            <a:spLocks noChangeArrowheads="1"/>
          </p:cNvSpPr>
          <p:nvPr/>
        </p:nvSpPr>
        <p:spPr bwMode="auto">
          <a:xfrm>
            <a:off x="4191000" y="4191001"/>
            <a:ext cx="1875514" cy="9207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Write Back</a:t>
            </a:r>
          </a:p>
          <a:p>
            <a:pPr eaLnBrk="0" fontAlgn="base" hangingPunct="0">
              <a:spcBef>
                <a:spcPct val="0"/>
              </a:spcBef>
              <a:spcAft>
                <a:spcPct val="0"/>
              </a:spcAft>
            </a:pPr>
            <a:r>
              <a:rPr lang="en-US" altLang="en-US" dirty="0">
                <a:solidFill>
                  <a:srgbClr val="000000"/>
                </a:solidFill>
                <a:latin typeface="Arial" panose="020B0604020202020204" pitchFamily="34" charset="0"/>
              </a:rPr>
              <a:t>Block; (abort</a:t>
            </a:r>
          </a:p>
          <a:p>
            <a:pPr eaLnBrk="0" fontAlgn="base" hangingPunct="0">
              <a:spcBef>
                <a:spcPct val="0"/>
              </a:spcBef>
              <a:spcAft>
                <a:spcPct val="0"/>
              </a:spcAft>
            </a:pPr>
            <a:r>
              <a:rPr lang="en-US" altLang="en-US" dirty="0">
                <a:solidFill>
                  <a:srgbClr val="000000"/>
                </a:solidFill>
                <a:latin typeface="Arial" panose="020B0604020202020204" pitchFamily="34" charset="0"/>
              </a:rPr>
              <a:t>memory access)</a:t>
            </a:r>
          </a:p>
        </p:txBody>
      </p:sp>
      <p:sp>
        <p:nvSpPr>
          <p:cNvPr id="720905" name="Rectangle 9"/>
          <p:cNvSpPr>
            <a:spLocks noChangeArrowheads="1"/>
          </p:cNvSpPr>
          <p:nvPr/>
        </p:nvSpPr>
        <p:spPr bwMode="auto">
          <a:xfrm>
            <a:off x="4038600" y="3581400"/>
            <a:ext cx="1477970" cy="643766"/>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0FEFEA"/>
                </a:solidFill>
                <a:latin typeface="Arial" panose="020B0604020202020204" pitchFamily="34" charset="0"/>
              </a:rPr>
              <a:t>Write miss</a:t>
            </a:r>
            <a:r>
              <a:rPr lang="en-US" altLang="en-US" b="1" dirty="0">
                <a:solidFill>
                  <a:srgbClr val="FC0128"/>
                </a:solidFill>
                <a:latin typeface="Arial" panose="020B0604020202020204" pitchFamily="34" charset="0"/>
              </a:rPr>
              <a:t> </a:t>
            </a:r>
            <a:br>
              <a:rPr lang="en-US" altLang="en-US" b="1" dirty="0">
                <a:solidFill>
                  <a:srgbClr val="FC0128"/>
                </a:solidFill>
                <a:latin typeface="Arial" panose="020B0604020202020204" pitchFamily="34" charset="0"/>
              </a:rPr>
            </a:br>
            <a:r>
              <a:rPr lang="en-US" altLang="en-US" dirty="0">
                <a:solidFill>
                  <a:srgbClr val="000000"/>
                </a:solidFill>
                <a:latin typeface="Arial" panose="020B0604020202020204" pitchFamily="34" charset="0"/>
              </a:rPr>
              <a:t>for this block</a:t>
            </a:r>
          </a:p>
        </p:txBody>
      </p:sp>
      <p:sp>
        <p:nvSpPr>
          <p:cNvPr id="720906" name="Rectangle 10"/>
          <p:cNvSpPr>
            <a:spLocks noChangeArrowheads="1"/>
          </p:cNvSpPr>
          <p:nvPr/>
        </p:nvSpPr>
        <p:spPr bwMode="auto">
          <a:xfrm>
            <a:off x="7162800" y="4191000"/>
            <a:ext cx="1477970" cy="643766"/>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00AE00"/>
                </a:solidFill>
                <a:latin typeface="Arial" panose="020B0604020202020204" pitchFamily="34" charset="0"/>
              </a:rPr>
              <a:t>Read miss </a:t>
            </a:r>
            <a:br>
              <a:rPr lang="en-US" altLang="en-US" b="1" dirty="0">
                <a:solidFill>
                  <a:srgbClr val="00AE00"/>
                </a:solidFill>
                <a:latin typeface="Arial" panose="020B0604020202020204" pitchFamily="34" charset="0"/>
              </a:rPr>
            </a:br>
            <a:r>
              <a:rPr lang="en-US" altLang="en-US" dirty="0">
                <a:solidFill>
                  <a:srgbClr val="000000"/>
                </a:solidFill>
                <a:latin typeface="Arial" panose="020B0604020202020204" pitchFamily="34" charset="0"/>
              </a:rPr>
              <a:t>for this block</a:t>
            </a:r>
          </a:p>
        </p:txBody>
      </p:sp>
      <p:sp>
        <p:nvSpPr>
          <p:cNvPr id="720907" name="Rectangle 11"/>
          <p:cNvSpPr>
            <a:spLocks noChangeArrowheads="1"/>
          </p:cNvSpPr>
          <p:nvPr/>
        </p:nvSpPr>
        <p:spPr bwMode="auto">
          <a:xfrm>
            <a:off x="7015163" y="1425575"/>
            <a:ext cx="1477970" cy="643766"/>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0FEFEA"/>
                </a:solidFill>
                <a:latin typeface="Arial" panose="020B0604020202020204" pitchFamily="34" charset="0"/>
              </a:rPr>
              <a:t>Write miss</a:t>
            </a:r>
            <a:r>
              <a:rPr lang="en-US" altLang="en-US" b="1" dirty="0">
                <a:solidFill>
                  <a:srgbClr val="FC0128"/>
                </a:solidFill>
                <a:latin typeface="Arial" panose="020B0604020202020204" pitchFamily="34" charset="0"/>
              </a:rPr>
              <a:t> </a:t>
            </a:r>
            <a:br>
              <a:rPr lang="en-US" altLang="en-US" b="1" dirty="0">
                <a:solidFill>
                  <a:srgbClr val="FC0128"/>
                </a:solidFill>
                <a:latin typeface="Arial" panose="020B0604020202020204" pitchFamily="34" charset="0"/>
              </a:rPr>
            </a:br>
            <a:r>
              <a:rPr lang="en-US" altLang="en-US" dirty="0">
                <a:solidFill>
                  <a:srgbClr val="000000"/>
                </a:solidFill>
                <a:latin typeface="Arial" panose="020B0604020202020204" pitchFamily="34" charset="0"/>
              </a:rPr>
              <a:t>for this block</a:t>
            </a:r>
          </a:p>
        </p:txBody>
      </p:sp>
      <p:sp>
        <p:nvSpPr>
          <p:cNvPr id="36875" name="Oval 12"/>
          <p:cNvSpPr>
            <a:spLocks noChangeArrowheads="1"/>
          </p:cNvSpPr>
          <p:nvPr/>
        </p:nvSpPr>
        <p:spPr bwMode="auto">
          <a:xfrm>
            <a:off x="5022850" y="1308101"/>
            <a:ext cx="1498600" cy="143827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endParaRPr lang="en-US" altLang="en-US" dirty="0">
              <a:solidFill>
                <a:srgbClr val="000000"/>
              </a:solidFill>
            </a:endParaRPr>
          </a:p>
        </p:txBody>
      </p:sp>
      <p:sp>
        <p:nvSpPr>
          <p:cNvPr id="36876" name="Oval 13"/>
          <p:cNvSpPr>
            <a:spLocks noChangeArrowheads="1"/>
          </p:cNvSpPr>
          <p:nvPr/>
        </p:nvSpPr>
        <p:spPr bwMode="auto">
          <a:xfrm>
            <a:off x="8642350" y="1308101"/>
            <a:ext cx="1498600" cy="143827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endParaRPr lang="en-US" altLang="en-US" dirty="0">
              <a:solidFill>
                <a:srgbClr val="000000"/>
              </a:solidFill>
            </a:endParaRPr>
          </a:p>
        </p:txBody>
      </p:sp>
      <p:sp>
        <p:nvSpPr>
          <p:cNvPr id="36877" name="Oval 14"/>
          <p:cNvSpPr>
            <a:spLocks noChangeArrowheads="1"/>
          </p:cNvSpPr>
          <p:nvPr/>
        </p:nvSpPr>
        <p:spPr bwMode="auto">
          <a:xfrm>
            <a:off x="5022850" y="5027614"/>
            <a:ext cx="1498600" cy="143827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endParaRPr lang="en-US" altLang="en-US" dirty="0">
              <a:solidFill>
                <a:srgbClr val="000000"/>
              </a:solidFill>
            </a:endParaRPr>
          </a:p>
        </p:txBody>
      </p:sp>
      <p:sp>
        <p:nvSpPr>
          <p:cNvPr id="720911" name="Line 15"/>
          <p:cNvSpPr>
            <a:spLocks noChangeShapeType="1"/>
          </p:cNvSpPr>
          <p:nvPr/>
        </p:nvSpPr>
        <p:spPr bwMode="auto">
          <a:xfrm>
            <a:off x="6534150" y="2108200"/>
            <a:ext cx="2135188" cy="0"/>
          </a:xfrm>
          <a:prstGeom prst="line">
            <a:avLst/>
          </a:prstGeom>
          <a:noFill/>
          <a:ln w="25400">
            <a:solidFill>
              <a:srgbClr val="0FEFEA"/>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720912" name="Line 16"/>
          <p:cNvSpPr>
            <a:spLocks noChangeShapeType="1"/>
          </p:cNvSpPr>
          <p:nvPr/>
        </p:nvSpPr>
        <p:spPr bwMode="auto">
          <a:xfrm>
            <a:off x="5741988" y="2738439"/>
            <a:ext cx="0" cy="2255837"/>
          </a:xfrm>
          <a:prstGeom prst="line">
            <a:avLst/>
          </a:prstGeom>
          <a:noFill/>
          <a:ln w="25400">
            <a:solidFill>
              <a:srgbClr val="0FEFEA"/>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720913" name="Line 17"/>
          <p:cNvSpPr>
            <a:spLocks noChangeShapeType="1"/>
          </p:cNvSpPr>
          <p:nvPr/>
        </p:nvSpPr>
        <p:spPr bwMode="auto">
          <a:xfrm flipV="1">
            <a:off x="6270625" y="2554288"/>
            <a:ext cx="2541588" cy="260350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720914" name="Rectangle 18"/>
          <p:cNvSpPr>
            <a:spLocks noChangeArrowheads="1"/>
          </p:cNvSpPr>
          <p:nvPr/>
        </p:nvSpPr>
        <p:spPr bwMode="auto">
          <a:xfrm>
            <a:off x="7239000" y="4724401"/>
            <a:ext cx="1917700" cy="9128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Write Back</a:t>
            </a:r>
          </a:p>
          <a:p>
            <a:pPr eaLnBrk="0" fontAlgn="base" hangingPunct="0">
              <a:spcBef>
                <a:spcPct val="0"/>
              </a:spcBef>
              <a:spcAft>
                <a:spcPct val="0"/>
              </a:spcAft>
            </a:pPr>
            <a:r>
              <a:rPr lang="en-US" altLang="en-US" dirty="0">
                <a:solidFill>
                  <a:srgbClr val="000000"/>
                </a:solidFill>
                <a:latin typeface="Arial" panose="020B0604020202020204" pitchFamily="34" charset="0"/>
              </a:rPr>
              <a:t>Block; (abort</a:t>
            </a:r>
          </a:p>
          <a:p>
            <a:pPr eaLnBrk="0" fontAlgn="base" hangingPunct="0">
              <a:spcBef>
                <a:spcPct val="0"/>
              </a:spcBef>
              <a:spcAft>
                <a:spcPct val="0"/>
              </a:spcAft>
            </a:pPr>
            <a:r>
              <a:rPr lang="en-US" altLang="en-US" dirty="0">
                <a:solidFill>
                  <a:srgbClr val="000000"/>
                </a:solidFill>
                <a:latin typeface="Arial" panose="020B0604020202020204" pitchFamily="34" charset="0"/>
              </a:rPr>
              <a:t>memory access)</a:t>
            </a:r>
          </a:p>
        </p:txBody>
      </p:sp>
    </p:spTree>
    <p:extLst>
      <p:ext uri="{BB962C8B-B14F-4D97-AF65-F5344CB8AC3E}">
        <p14:creationId xmlns:p14="http://schemas.microsoft.com/office/powerpoint/2010/main" val="116656179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2090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209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2091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2090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2091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2090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2090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209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904" grpId="0" autoUpdateAnimBg="0"/>
      <p:bldP spid="720905" grpId="0" animBg="1" autoUpdateAnimBg="0"/>
      <p:bldP spid="720906" grpId="0" animBg="1" autoUpdateAnimBg="0"/>
      <p:bldP spid="720907" grpId="0" animBg="1" autoUpdateAnimBg="0"/>
      <p:bldP spid="720911" grpId="0" animBg="1"/>
      <p:bldP spid="720912" grpId="0" animBg="1"/>
      <p:bldP spid="720913" grpId="0" animBg="1"/>
      <p:bldP spid="72091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1"/>
          <p:cNvSpPr>
            <a:spLocks noChangeArrowheads="1"/>
          </p:cNvSpPr>
          <p:nvPr/>
        </p:nvSpPr>
        <p:spPr bwMode="auto">
          <a:xfrm>
            <a:off x="6306957" y="2133600"/>
            <a:ext cx="1824219" cy="643766"/>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r" eaLnBrk="0" fontAlgn="base" hangingPunct="0">
              <a:spcBef>
                <a:spcPct val="0"/>
              </a:spcBef>
              <a:spcAft>
                <a:spcPct val="0"/>
              </a:spcAft>
            </a:pPr>
            <a:r>
              <a:rPr lang="en-US" altLang="en-US" dirty="0">
                <a:solidFill>
                  <a:srgbClr val="000000"/>
                </a:solidFill>
                <a:latin typeface="Arial" panose="020B0604020202020204" pitchFamily="34" charset="0"/>
              </a:rPr>
              <a:t>Place read miss</a:t>
            </a:r>
          </a:p>
          <a:p>
            <a:pPr algn="r" eaLnBrk="0" fontAlgn="base" hangingPunct="0">
              <a:spcBef>
                <a:spcPct val="0"/>
              </a:spcBef>
              <a:spcAft>
                <a:spcPct val="0"/>
              </a:spcAft>
            </a:pPr>
            <a:r>
              <a:rPr lang="en-US" altLang="en-US" dirty="0">
                <a:solidFill>
                  <a:srgbClr val="000000"/>
                </a:solidFill>
                <a:latin typeface="Arial" panose="020B0604020202020204" pitchFamily="34" charset="0"/>
              </a:rPr>
              <a:t>on bus</a:t>
            </a:r>
          </a:p>
        </p:txBody>
      </p:sp>
      <p:sp>
        <p:nvSpPr>
          <p:cNvPr id="37891" name="Rectangle 2"/>
          <p:cNvSpPr>
            <a:spLocks noGrp="1" noChangeArrowheads="1"/>
          </p:cNvSpPr>
          <p:nvPr>
            <p:ph type="title"/>
          </p:nvPr>
        </p:nvSpPr>
        <p:spPr>
          <a:xfrm>
            <a:off x="2514600" y="457200"/>
            <a:ext cx="7162800" cy="533400"/>
          </a:xfrm>
          <a:noFill/>
        </p:spPr>
        <p:txBody>
          <a:bodyPr/>
          <a:lstStyle/>
          <a:p>
            <a:r>
              <a:rPr lang="en-US" altLang="en-US" dirty="0"/>
              <a:t>Snoopy-Cache State Machine-III </a:t>
            </a:r>
          </a:p>
        </p:txBody>
      </p:sp>
      <p:sp>
        <p:nvSpPr>
          <p:cNvPr id="37892" name="Rectangle 3"/>
          <p:cNvSpPr>
            <a:spLocks noGrp="1" noChangeArrowheads="1"/>
          </p:cNvSpPr>
          <p:nvPr>
            <p:ph type="body" idx="1"/>
          </p:nvPr>
        </p:nvSpPr>
        <p:spPr>
          <a:xfrm>
            <a:off x="1524000" y="1085850"/>
            <a:ext cx="3619500" cy="971550"/>
          </a:xfrm>
          <a:noFill/>
        </p:spPr>
        <p:txBody>
          <a:bodyPr/>
          <a:lstStyle/>
          <a:p>
            <a:pPr>
              <a:lnSpc>
                <a:spcPct val="80000"/>
              </a:lnSpc>
            </a:pPr>
            <a:r>
              <a:rPr lang="en-US" altLang="en-US" sz="2000" dirty="0"/>
              <a:t>State machine</a:t>
            </a:r>
            <a:br>
              <a:rPr lang="en-US" altLang="en-US" sz="2000" dirty="0"/>
            </a:br>
            <a:r>
              <a:rPr lang="en-US" altLang="en-US" sz="2000" dirty="0"/>
              <a:t>for </a:t>
            </a:r>
            <a:r>
              <a:rPr lang="en-US" altLang="en-US" sz="2000" i="1" u="sng" dirty="0">
                <a:solidFill>
                  <a:schemeClr val="hlink"/>
                </a:solidFill>
              </a:rPr>
              <a:t>CPU</a:t>
            </a:r>
            <a:r>
              <a:rPr lang="en-US" altLang="en-US" sz="2000" dirty="0"/>
              <a:t> requests</a:t>
            </a:r>
            <a:br>
              <a:rPr lang="en-US" altLang="en-US" sz="2000" dirty="0"/>
            </a:br>
            <a:r>
              <a:rPr lang="en-US" altLang="en-US" sz="2000" dirty="0"/>
              <a:t>for each </a:t>
            </a:r>
            <a:br>
              <a:rPr lang="en-US" altLang="en-US" sz="2000" dirty="0"/>
            </a:br>
            <a:r>
              <a:rPr lang="en-US" altLang="en-US" sz="2000" u="sng" dirty="0">
                <a:solidFill>
                  <a:srgbClr val="990099"/>
                </a:solidFill>
              </a:rPr>
              <a:t>cache block </a:t>
            </a:r>
            <a:r>
              <a:rPr lang="en-US" altLang="en-US" b="0" dirty="0">
                <a:solidFill>
                  <a:srgbClr val="000000"/>
                </a:solidFill>
                <a:latin typeface="Arial" panose="020B0604020202020204" pitchFamily="34" charset="0"/>
              </a:rPr>
              <a:t>and</a:t>
            </a:r>
            <a:br>
              <a:rPr lang="en-US" altLang="en-US" b="0" dirty="0">
                <a:solidFill>
                  <a:srgbClr val="000000"/>
                </a:solidFill>
                <a:latin typeface="Arial" panose="020B0604020202020204" pitchFamily="34" charset="0"/>
              </a:rPr>
            </a:br>
            <a:r>
              <a:rPr lang="en-US" altLang="en-US" b="0" dirty="0">
                <a:solidFill>
                  <a:srgbClr val="000000"/>
                </a:solidFill>
                <a:latin typeface="Arial" panose="020B0604020202020204" pitchFamily="34" charset="0"/>
              </a:rPr>
              <a:t> </a:t>
            </a:r>
            <a:r>
              <a:rPr lang="en-US" altLang="en-US" sz="2000" dirty="0"/>
              <a:t>for </a:t>
            </a:r>
            <a:r>
              <a:rPr lang="en-US" altLang="en-US" sz="2000" i="1" u="sng" dirty="0">
                <a:solidFill>
                  <a:srgbClr val="0FEFEA"/>
                </a:solidFill>
              </a:rPr>
              <a:t>bus</a:t>
            </a:r>
            <a:r>
              <a:rPr lang="en-US" altLang="en-US" sz="2000" dirty="0"/>
              <a:t> requests</a:t>
            </a:r>
            <a:br>
              <a:rPr lang="en-US" altLang="en-US" sz="2000" dirty="0"/>
            </a:br>
            <a:r>
              <a:rPr lang="en-US" altLang="en-US" sz="2000" dirty="0"/>
              <a:t> for each </a:t>
            </a:r>
            <a:br>
              <a:rPr lang="en-US" altLang="en-US" sz="2000" dirty="0"/>
            </a:br>
            <a:r>
              <a:rPr lang="en-US" altLang="en-US" sz="2000" u="sng" dirty="0">
                <a:solidFill>
                  <a:schemeClr val="accent2"/>
                </a:solidFill>
              </a:rPr>
              <a:t>cache block</a:t>
            </a:r>
          </a:p>
        </p:txBody>
      </p:sp>
      <p:sp>
        <p:nvSpPr>
          <p:cNvPr id="37893" name="Rectangle 4"/>
          <p:cNvSpPr>
            <a:spLocks noChangeArrowheads="1"/>
          </p:cNvSpPr>
          <p:nvPr/>
        </p:nvSpPr>
        <p:spPr bwMode="auto">
          <a:xfrm>
            <a:off x="4324350" y="1047750"/>
            <a:ext cx="6350" cy="6350"/>
          </a:xfrm>
          <a:prstGeom prst="rect">
            <a:avLst/>
          </a:prstGeom>
          <a:solidFill>
            <a:srgbClr val="FFFFFF"/>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endParaRPr lang="en-US" altLang="en-US" dirty="0">
              <a:solidFill>
                <a:srgbClr val="000000"/>
              </a:solidFill>
            </a:endParaRPr>
          </a:p>
        </p:txBody>
      </p:sp>
      <p:sp>
        <p:nvSpPr>
          <p:cNvPr id="37894" name="Rectangle 5"/>
          <p:cNvSpPr>
            <a:spLocks noChangeArrowheads="1"/>
          </p:cNvSpPr>
          <p:nvPr/>
        </p:nvSpPr>
        <p:spPr bwMode="auto">
          <a:xfrm>
            <a:off x="5033964" y="1863726"/>
            <a:ext cx="849593" cy="366767"/>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Invalid</a:t>
            </a:r>
          </a:p>
        </p:txBody>
      </p:sp>
      <p:sp>
        <p:nvSpPr>
          <p:cNvPr id="37895" name="Rectangle 6"/>
          <p:cNvSpPr>
            <a:spLocks noChangeArrowheads="1"/>
          </p:cNvSpPr>
          <p:nvPr/>
        </p:nvSpPr>
        <p:spPr bwMode="auto">
          <a:xfrm>
            <a:off x="8272463" y="1692276"/>
            <a:ext cx="1289050"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r>
              <a:rPr lang="en-US" altLang="en-US" dirty="0">
                <a:solidFill>
                  <a:srgbClr val="000000"/>
                </a:solidFill>
                <a:latin typeface="Arial" panose="020B0604020202020204" pitchFamily="34" charset="0"/>
              </a:rPr>
              <a:t>Shared</a:t>
            </a:r>
          </a:p>
          <a:p>
            <a:pPr algn="ctr" eaLnBrk="0" fontAlgn="base" hangingPunct="0">
              <a:spcBef>
                <a:spcPct val="0"/>
              </a:spcBef>
              <a:spcAft>
                <a:spcPct val="0"/>
              </a:spcAft>
            </a:pPr>
            <a:r>
              <a:rPr lang="en-US" altLang="en-US" dirty="0">
                <a:solidFill>
                  <a:srgbClr val="000000"/>
                </a:solidFill>
                <a:latin typeface="Arial" panose="020B0604020202020204" pitchFamily="34" charset="0"/>
              </a:rPr>
              <a:t>(read/only)</a:t>
            </a:r>
          </a:p>
        </p:txBody>
      </p:sp>
      <p:sp>
        <p:nvSpPr>
          <p:cNvPr id="37896" name="Rectangle 7"/>
          <p:cNvSpPr>
            <a:spLocks noChangeArrowheads="1"/>
          </p:cNvSpPr>
          <p:nvPr/>
        </p:nvSpPr>
        <p:spPr bwMode="auto">
          <a:xfrm>
            <a:off x="4800601" y="5105401"/>
            <a:ext cx="1389063"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r>
              <a:rPr lang="en-US" altLang="en-US" dirty="0">
                <a:solidFill>
                  <a:srgbClr val="000000"/>
                </a:solidFill>
                <a:latin typeface="Arial" panose="020B0604020202020204" pitchFamily="34" charset="0"/>
              </a:rPr>
              <a:t>Exclusive</a:t>
            </a:r>
          </a:p>
          <a:p>
            <a:pPr algn="ctr" eaLnBrk="0" fontAlgn="base" hangingPunct="0">
              <a:spcBef>
                <a:spcPct val="0"/>
              </a:spcBef>
              <a:spcAft>
                <a:spcPct val="0"/>
              </a:spcAft>
            </a:pPr>
            <a:r>
              <a:rPr lang="en-US" altLang="en-US" dirty="0">
                <a:solidFill>
                  <a:srgbClr val="000000"/>
                </a:solidFill>
                <a:latin typeface="Arial" panose="020B0604020202020204" pitchFamily="34" charset="0"/>
              </a:rPr>
              <a:t>(read/write)</a:t>
            </a:r>
          </a:p>
        </p:txBody>
      </p:sp>
      <p:sp>
        <p:nvSpPr>
          <p:cNvPr id="37897" name="Rectangle 8"/>
          <p:cNvSpPr>
            <a:spLocks noChangeArrowheads="1"/>
          </p:cNvSpPr>
          <p:nvPr/>
        </p:nvSpPr>
        <p:spPr bwMode="auto">
          <a:xfrm>
            <a:off x="6324601" y="1828801"/>
            <a:ext cx="1298433" cy="366767"/>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990099"/>
                </a:solidFill>
                <a:latin typeface="Arial" panose="020B0604020202020204" pitchFamily="34" charset="0"/>
              </a:rPr>
              <a:t>CPU Read</a:t>
            </a:r>
            <a:endParaRPr lang="en-US" altLang="en-US" b="1" dirty="0">
              <a:solidFill>
                <a:srgbClr val="00AE00"/>
              </a:solidFill>
              <a:latin typeface="Arial" panose="020B0604020202020204" pitchFamily="34" charset="0"/>
            </a:endParaRPr>
          </a:p>
        </p:txBody>
      </p:sp>
      <p:sp>
        <p:nvSpPr>
          <p:cNvPr id="37898" name="Rectangle 9"/>
          <p:cNvSpPr>
            <a:spLocks noChangeArrowheads="1"/>
          </p:cNvSpPr>
          <p:nvPr/>
        </p:nvSpPr>
        <p:spPr bwMode="auto">
          <a:xfrm>
            <a:off x="5791201" y="2438400"/>
            <a:ext cx="1298575" cy="363538"/>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FC0128"/>
                </a:solidFill>
                <a:latin typeface="Arial" panose="020B0604020202020204" pitchFamily="34" charset="0"/>
              </a:rPr>
              <a:t>CPU Write</a:t>
            </a:r>
          </a:p>
        </p:txBody>
      </p:sp>
      <p:sp>
        <p:nvSpPr>
          <p:cNvPr id="37899" name="Rectangle 10"/>
          <p:cNvSpPr>
            <a:spLocks noChangeArrowheads="1"/>
          </p:cNvSpPr>
          <p:nvPr/>
        </p:nvSpPr>
        <p:spPr bwMode="auto">
          <a:xfrm>
            <a:off x="8615363" y="911226"/>
            <a:ext cx="1644682" cy="366767"/>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990099"/>
                </a:solidFill>
                <a:latin typeface="Arial" panose="020B0604020202020204" pitchFamily="34" charset="0"/>
              </a:rPr>
              <a:t>CPU Read hit</a:t>
            </a:r>
            <a:endParaRPr lang="en-US" altLang="en-US" b="1" dirty="0">
              <a:solidFill>
                <a:srgbClr val="00AE00"/>
              </a:solidFill>
              <a:latin typeface="Arial" panose="020B0604020202020204" pitchFamily="34" charset="0"/>
            </a:endParaRPr>
          </a:p>
        </p:txBody>
      </p:sp>
      <p:sp>
        <p:nvSpPr>
          <p:cNvPr id="37900" name="Rectangle 12"/>
          <p:cNvSpPr>
            <a:spLocks noChangeArrowheads="1"/>
          </p:cNvSpPr>
          <p:nvPr/>
        </p:nvSpPr>
        <p:spPr bwMode="auto">
          <a:xfrm>
            <a:off x="5486400" y="2667000"/>
            <a:ext cx="1516442" cy="6437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000000"/>
                </a:solidFill>
                <a:latin typeface="Arial" panose="020B0604020202020204" pitchFamily="34" charset="0"/>
              </a:rPr>
              <a:t>Place Write </a:t>
            </a:r>
            <a:br>
              <a:rPr lang="en-US" altLang="en-US" b="1" dirty="0">
                <a:solidFill>
                  <a:srgbClr val="000000"/>
                </a:solidFill>
                <a:latin typeface="Arial" panose="020B0604020202020204" pitchFamily="34" charset="0"/>
              </a:rPr>
            </a:br>
            <a:r>
              <a:rPr lang="en-US" altLang="en-US" b="1" dirty="0">
                <a:solidFill>
                  <a:srgbClr val="000000"/>
                </a:solidFill>
                <a:latin typeface="Arial" panose="020B0604020202020204" pitchFamily="34" charset="0"/>
              </a:rPr>
              <a:t>Miss on bus</a:t>
            </a:r>
          </a:p>
        </p:txBody>
      </p:sp>
      <p:sp>
        <p:nvSpPr>
          <p:cNvPr id="37901" name="Rectangle 13"/>
          <p:cNvSpPr>
            <a:spLocks noChangeArrowheads="1"/>
          </p:cNvSpPr>
          <p:nvPr/>
        </p:nvSpPr>
        <p:spPr bwMode="auto">
          <a:xfrm>
            <a:off x="5638801" y="3276600"/>
            <a:ext cx="1920875" cy="1187450"/>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990099"/>
                </a:solidFill>
                <a:latin typeface="Arial" panose="020B0604020202020204" pitchFamily="34" charset="0"/>
              </a:rPr>
              <a:t>CPU read miss</a:t>
            </a:r>
            <a:endParaRPr lang="en-US" altLang="en-US" dirty="0">
              <a:solidFill>
                <a:srgbClr val="000000"/>
              </a:solidFill>
              <a:latin typeface="Arial" panose="020B0604020202020204" pitchFamily="34" charset="0"/>
            </a:endParaRPr>
          </a:p>
          <a:p>
            <a:pPr eaLnBrk="0" fontAlgn="base" hangingPunct="0">
              <a:spcBef>
                <a:spcPct val="0"/>
              </a:spcBef>
              <a:spcAft>
                <a:spcPct val="0"/>
              </a:spcAft>
            </a:pPr>
            <a:r>
              <a:rPr lang="en-US" altLang="en-US" dirty="0">
                <a:solidFill>
                  <a:srgbClr val="000000"/>
                </a:solidFill>
                <a:latin typeface="Arial" panose="020B0604020202020204" pitchFamily="34" charset="0"/>
              </a:rPr>
              <a:t>Write back block,</a:t>
            </a:r>
          </a:p>
          <a:p>
            <a:pPr eaLnBrk="0" fontAlgn="base" hangingPunct="0">
              <a:spcBef>
                <a:spcPct val="0"/>
              </a:spcBef>
              <a:spcAft>
                <a:spcPct val="0"/>
              </a:spcAft>
            </a:pPr>
            <a:r>
              <a:rPr lang="en-US" altLang="en-US" dirty="0">
                <a:solidFill>
                  <a:srgbClr val="000000"/>
                </a:solidFill>
                <a:latin typeface="Arial" panose="020B0604020202020204" pitchFamily="34" charset="0"/>
              </a:rPr>
              <a:t>Place read miss</a:t>
            </a:r>
          </a:p>
          <a:p>
            <a:pPr eaLnBrk="0" fontAlgn="base" hangingPunct="0">
              <a:spcBef>
                <a:spcPct val="0"/>
              </a:spcBef>
              <a:spcAft>
                <a:spcPct val="0"/>
              </a:spcAft>
            </a:pPr>
            <a:r>
              <a:rPr lang="en-US" altLang="en-US" dirty="0">
                <a:solidFill>
                  <a:srgbClr val="000000"/>
                </a:solidFill>
                <a:latin typeface="Arial" panose="020B0604020202020204" pitchFamily="34" charset="0"/>
              </a:rPr>
              <a:t>on bus</a:t>
            </a:r>
          </a:p>
        </p:txBody>
      </p:sp>
      <p:sp>
        <p:nvSpPr>
          <p:cNvPr id="37902" name="Rectangle 14"/>
          <p:cNvSpPr>
            <a:spLocks noChangeArrowheads="1"/>
          </p:cNvSpPr>
          <p:nvPr/>
        </p:nvSpPr>
        <p:spPr bwMode="auto">
          <a:xfrm>
            <a:off x="7239001" y="4038601"/>
            <a:ext cx="2822575" cy="63817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FC0128"/>
                </a:solidFill>
                <a:latin typeface="Arial" panose="020B0604020202020204" pitchFamily="34" charset="0"/>
              </a:rPr>
              <a:t>CPU Write</a:t>
            </a:r>
          </a:p>
          <a:p>
            <a:pPr eaLnBrk="0" fontAlgn="base" hangingPunct="0">
              <a:spcBef>
                <a:spcPct val="0"/>
              </a:spcBef>
              <a:spcAft>
                <a:spcPct val="0"/>
              </a:spcAft>
            </a:pPr>
            <a:r>
              <a:rPr lang="en-US" altLang="en-US" b="1" dirty="0">
                <a:solidFill>
                  <a:srgbClr val="000000"/>
                </a:solidFill>
                <a:latin typeface="Arial" panose="020B0604020202020204" pitchFamily="34" charset="0"/>
              </a:rPr>
              <a:t>Place Write Miss on Bus</a:t>
            </a:r>
          </a:p>
        </p:txBody>
      </p:sp>
      <p:sp>
        <p:nvSpPr>
          <p:cNvPr id="37903" name="Rectangle 15"/>
          <p:cNvSpPr>
            <a:spLocks noChangeArrowheads="1"/>
          </p:cNvSpPr>
          <p:nvPr/>
        </p:nvSpPr>
        <p:spPr bwMode="auto">
          <a:xfrm>
            <a:off x="8482013" y="3330576"/>
            <a:ext cx="1888338" cy="92076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990099"/>
                </a:solidFill>
                <a:latin typeface="Arial" panose="020B0604020202020204" pitchFamily="34" charset="0"/>
              </a:rPr>
              <a:t>CPU Read miss</a:t>
            </a:r>
            <a:endParaRPr lang="en-US" altLang="en-US" b="1" dirty="0">
              <a:solidFill>
                <a:srgbClr val="000000"/>
              </a:solidFill>
              <a:latin typeface="Arial" panose="020B0604020202020204" pitchFamily="34" charset="0"/>
            </a:endParaRPr>
          </a:p>
          <a:p>
            <a:pPr eaLnBrk="0" fontAlgn="base" hangingPunct="0">
              <a:spcBef>
                <a:spcPct val="0"/>
              </a:spcBef>
              <a:spcAft>
                <a:spcPct val="0"/>
              </a:spcAft>
            </a:pPr>
            <a:r>
              <a:rPr lang="en-US" altLang="en-US" dirty="0">
                <a:solidFill>
                  <a:srgbClr val="000000"/>
                </a:solidFill>
                <a:latin typeface="Arial" panose="020B0604020202020204" pitchFamily="34" charset="0"/>
              </a:rPr>
              <a:t>Place read miss </a:t>
            </a:r>
          </a:p>
          <a:p>
            <a:pPr eaLnBrk="0" fontAlgn="base" hangingPunct="0">
              <a:spcBef>
                <a:spcPct val="0"/>
              </a:spcBef>
              <a:spcAft>
                <a:spcPct val="0"/>
              </a:spcAft>
            </a:pPr>
            <a:r>
              <a:rPr lang="en-US" altLang="en-US" dirty="0">
                <a:solidFill>
                  <a:srgbClr val="000000"/>
                </a:solidFill>
                <a:latin typeface="Arial" panose="020B0604020202020204" pitchFamily="34" charset="0"/>
              </a:rPr>
              <a:t>on bus</a:t>
            </a:r>
          </a:p>
        </p:txBody>
      </p:sp>
      <p:sp>
        <p:nvSpPr>
          <p:cNvPr id="37904" name="Rectangle 16"/>
          <p:cNvSpPr>
            <a:spLocks noChangeArrowheads="1"/>
          </p:cNvSpPr>
          <p:nvPr/>
        </p:nvSpPr>
        <p:spPr bwMode="auto">
          <a:xfrm>
            <a:off x="6767513" y="5673726"/>
            <a:ext cx="2798844" cy="920765"/>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FC0128"/>
                </a:solidFill>
                <a:latin typeface="Arial" panose="020B0604020202020204" pitchFamily="34" charset="0"/>
              </a:rPr>
              <a:t>CPU Write Miss</a:t>
            </a:r>
            <a:endParaRPr lang="en-US" altLang="en-US" dirty="0">
              <a:solidFill>
                <a:srgbClr val="000000"/>
              </a:solidFill>
              <a:latin typeface="Arial" panose="020B0604020202020204" pitchFamily="34" charset="0"/>
            </a:endParaRPr>
          </a:p>
          <a:p>
            <a:pPr eaLnBrk="0" fontAlgn="base" hangingPunct="0">
              <a:spcBef>
                <a:spcPct val="0"/>
              </a:spcBef>
              <a:spcAft>
                <a:spcPct val="0"/>
              </a:spcAft>
            </a:pPr>
            <a:r>
              <a:rPr lang="en-US" altLang="en-US" dirty="0">
                <a:solidFill>
                  <a:srgbClr val="000000"/>
                </a:solidFill>
                <a:latin typeface="Arial" panose="020B0604020202020204" pitchFamily="34" charset="0"/>
              </a:rPr>
              <a:t>Write back cache block</a:t>
            </a:r>
          </a:p>
          <a:p>
            <a:pPr eaLnBrk="0" fontAlgn="base" hangingPunct="0">
              <a:spcBef>
                <a:spcPct val="0"/>
              </a:spcBef>
              <a:spcAft>
                <a:spcPct val="0"/>
              </a:spcAft>
            </a:pPr>
            <a:r>
              <a:rPr lang="en-US" altLang="en-US" b="1" dirty="0">
                <a:solidFill>
                  <a:srgbClr val="000000"/>
                </a:solidFill>
                <a:latin typeface="Arial" panose="020B0604020202020204" pitchFamily="34" charset="0"/>
              </a:rPr>
              <a:t>Place write miss on bus</a:t>
            </a:r>
          </a:p>
        </p:txBody>
      </p:sp>
      <p:sp>
        <p:nvSpPr>
          <p:cNvPr id="37905" name="Rectangle 17"/>
          <p:cNvSpPr>
            <a:spLocks noChangeArrowheads="1"/>
          </p:cNvSpPr>
          <p:nvPr/>
        </p:nvSpPr>
        <p:spPr bwMode="auto">
          <a:xfrm>
            <a:off x="3224213" y="5654675"/>
            <a:ext cx="1619034" cy="643766"/>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990099"/>
                </a:solidFill>
                <a:latin typeface="Arial" panose="020B0604020202020204" pitchFamily="34" charset="0"/>
              </a:rPr>
              <a:t>CPU read hit</a:t>
            </a:r>
            <a:endParaRPr lang="en-US" altLang="en-US" dirty="0">
              <a:solidFill>
                <a:srgbClr val="000000"/>
              </a:solidFill>
              <a:latin typeface="Arial" panose="020B0604020202020204" pitchFamily="34" charset="0"/>
            </a:endParaRPr>
          </a:p>
          <a:p>
            <a:pPr eaLnBrk="0" fontAlgn="base" hangingPunct="0">
              <a:spcBef>
                <a:spcPct val="0"/>
              </a:spcBef>
              <a:spcAft>
                <a:spcPct val="0"/>
              </a:spcAft>
            </a:pPr>
            <a:r>
              <a:rPr lang="en-US" altLang="en-US" b="1" dirty="0">
                <a:solidFill>
                  <a:srgbClr val="FC0128"/>
                </a:solidFill>
                <a:latin typeface="Arial" panose="020B0604020202020204" pitchFamily="34" charset="0"/>
              </a:rPr>
              <a:t>CPU write hit</a:t>
            </a:r>
          </a:p>
        </p:txBody>
      </p:sp>
      <p:sp>
        <p:nvSpPr>
          <p:cNvPr id="37906" name="Rectangle 18"/>
          <p:cNvSpPr>
            <a:spLocks noChangeArrowheads="1"/>
          </p:cNvSpPr>
          <p:nvPr/>
        </p:nvSpPr>
        <p:spPr bwMode="auto">
          <a:xfrm>
            <a:off x="2157413" y="4633913"/>
            <a:ext cx="2031006" cy="8284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sz="2400" b="1" dirty="0">
                <a:solidFill>
                  <a:srgbClr val="000000"/>
                </a:solidFill>
                <a:latin typeface="Arial" panose="020B0604020202020204" pitchFamily="34" charset="0"/>
              </a:rPr>
              <a:t>Cache Block</a:t>
            </a:r>
          </a:p>
          <a:p>
            <a:pPr eaLnBrk="0" fontAlgn="base" hangingPunct="0">
              <a:spcBef>
                <a:spcPct val="0"/>
              </a:spcBef>
              <a:spcAft>
                <a:spcPct val="0"/>
              </a:spcAft>
            </a:pPr>
            <a:r>
              <a:rPr lang="en-US" altLang="en-US" sz="2400" b="1" dirty="0">
                <a:solidFill>
                  <a:srgbClr val="000000"/>
                </a:solidFill>
                <a:latin typeface="Arial" panose="020B0604020202020204" pitchFamily="34" charset="0"/>
              </a:rPr>
              <a:t>State</a:t>
            </a:r>
          </a:p>
        </p:txBody>
      </p:sp>
      <p:sp>
        <p:nvSpPr>
          <p:cNvPr id="37907" name="Oval 20"/>
          <p:cNvSpPr>
            <a:spLocks noChangeArrowheads="1"/>
          </p:cNvSpPr>
          <p:nvPr/>
        </p:nvSpPr>
        <p:spPr bwMode="auto">
          <a:xfrm>
            <a:off x="4794250" y="1365250"/>
            <a:ext cx="1403350" cy="1346200"/>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endParaRPr lang="en-US" altLang="en-US" dirty="0">
              <a:solidFill>
                <a:srgbClr val="000000"/>
              </a:solidFill>
            </a:endParaRPr>
          </a:p>
        </p:txBody>
      </p:sp>
      <p:sp>
        <p:nvSpPr>
          <p:cNvPr id="37908" name="Oval 21"/>
          <p:cNvSpPr>
            <a:spLocks noChangeArrowheads="1"/>
          </p:cNvSpPr>
          <p:nvPr/>
        </p:nvSpPr>
        <p:spPr bwMode="auto">
          <a:xfrm>
            <a:off x="8185150" y="1365250"/>
            <a:ext cx="1403350" cy="1346200"/>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endParaRPr lang="en-US" altLang="en-US" dirty="0">
              <a:solidFill>
                <a:srgbClr val="000000"/>
              </a:solidFill>
            </a:endParaRPr>
          </a:p>
        </p:txBody>
      </p:sp>
      <p:sp>
        <p:nvSpPr>
          <p:cNvPr id="37909" name="Oval 22"/>
          <p:cNvSpPr>
            <a:spLocks noChangeArrowheads="1"/>
          </p:cNvSpPr>
          <p:nvPr/>
        </p:nvSpPr>
        <p:spPr bwMode="auto">
          <a:xfrm>
            <a:off x="4794250" y="4851400"/>
            <a:ext cx="1403350" cy="1346200"/>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algn="ctr" eaLnBrk="0" fontAlgn="base" hangingPunct="0">
              <a:spcBef>
                <a:spcPct val="0"/>
              </a:spcBef>
              <a:spcAft>
                <a:spcPct val="0"/>
              </a:spcAft>
            </a:pPr>
            <a:endParaRPr lang="en-US" altLang="en-US" dirty="0">
              <a:solidFill>
                <a:srgbClr val="000000"/>
              </a:solidFill>
            </a:endParaRPr>
          </a:p>
        </p:txBody>
      </p:sp>
      <p:sp>
        <p:nvSpPr>
          <p:cNvPr id="37910" name="Line 23"/>
          <p:cNvSpPr>
            <a:spLocks noChangeShapeType="1"/>
          </p:cNvSpPr>
          <p:nvPr/>
        </p:nvSpPr>
        <p:spPr bwMode="auto">
          <a:xfrm>
            <a:off x="6210300" y="2114550"/>
            <a:ext cx="2000250" cy="0"/>
          </a:xfrm>
          <a:prstGeom prst="line">
            <a:avLst/>
          </a:prstGeom>
          <a:noFill/>
          <a:ln w="25400">
            <a:solidFill>
              <a:srgbClr val="99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7911" name="Line 24"/>
          <p:cNvSpPr>
            <a:spLocks noChangeShapeType="1"/>
          </p:cNvSpPr>
          <p:nvPr/>
        </p:nvSpPr>
        <p:spPr bwMode="auto">
          <a:xfrm>
            <a:off x="5467350" y="2705100"/>
            <a:ext cx="0" cy="2114550"/>
          </a:xfrm>
          <a:prstGeom prst="line">
            <a:avLst/>
          </a:prstGeom>
          <a:noFill/>
          <a:ln w="254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7912" name="Line 25"/>
          <p:cNvSpPr>
            <a:spLocks noChangeShapeType="1"/>
          </p:cNvSpPr>
          <p:nvPr/>
        </p:nvSpPr>
        <p:spPr bwMode="auto">
          <a:xfrm flipV="1">
            <a:off x="5962650" y="2533650"/>
            <a:ext cx="2381250" cy="2438400"/>
          </a:xfrm>
          <a:prstGeom prst="line">
            <a:avLst/>
          </a:prstGeom>
          <a:noFill/>
          <a:ln w="25400">
            <a:solidFill>
              <a:srgbClr val="99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7913" name="Line 26"/>
          <p:cNvSpPr>
            <a:spLocks noChangeShapeType="1"/>
          </p:cNvSpPr>
          <p:nvPr/>
        </p:nvSpPr>
        <p:spPr bwMode="auto">
          <a:xfrm flipV="1">
            <a:off x="6096000" y="2667000"/>
            <a:ext cx="2495550" cy="2533650"/>
          </a:xfrm>
          <a:prstGeom prst="line">
            <a:avLst/>
          </a:prstGeom>
          <a:noFill/>
          <a:ln w="25400">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7914" name="Freeform 27"/>
          <p:cNvSpPr>
            <a:spLocks/>
          </p:cNvSpPr>
          <p:nvPr/>
        </p:nvSpPr>
        <p:spPr bwMode="auto">
          <a:xfrm>
            <a:off x="6038850" y="5676900"/>
            <a:ext cx="782638" cy="820738"/>
          </a:xfrm>
          <a:custGeom>
            <a:avLst/>
            <a:gdLst>
              <a:gd name="T0" fmla="*/ 171450 w 493"/>
              <a:gd name="T1" fmla="*/ 19050 h 517"/>
              <a:gd name="T2" fmla="*/ 209550 w 493"/>
              <a:gd name="T3" fmla="*/ 0 h 517"/>
              <a:gd name="T4" fmla="*/ 247650 w 493"/>
              <a:gd name="T5" fmla="*/ 0 h 517"/>
              <a:gd name="T6" fmla="*/ 285750 w 493"/>
              <a:gd name="T7" fmla="*/ 0 h 517"/>
              <a:gd name="T8" fmla="*/ 323850 w 493"/>
              <a:gd name="T9" fmla="*/ 0 h 517"/>
              <a:gd name="T10" fmla="*/ 361950 w 493"/>
              <a:gd name="T11" fmla="*/ 0 h 517"/>
              <a:gd name="T12" fmla="*/ 400050 w 493"/>
              <a:gd name="T13" fmla="*/ 0 h 517"/>
              <a:gd name="T14" fmla="*/ 438150 w 493"/>
              <a:gd name="T15" fmla="*/ 0 h 517"/>
              <a:gd name="T16" fmla="*/ 476250 w 493"/>
              <a:gd name="T17" fmla="*/ 19050 h 517"/>
              <a:gd name="T18" fmla="*/ 514350 w 493"/>
              <a:gd name="T19" fmla="*/ 19050 h 517"/>
              <a:gd name="T20" fmla="*/ 552450 w 493"/>
              <a:gd name="T21" fmla="*/ 38100 h 517"/>
              <a:gd name="T22" fmla="*/ 590550 w 493"/>
              <a:gd name="T23" fmla="*/ 57150 h 517"/>
              <a:gd name="T24" fmla="*/ 628650 w 493"/>
              <a:gd name="T25" fmla="*/ 76200 h 517"/>
              <a:gd name="T26" fmla="*/ 647700 w 493"/>
              <a:gd name="T27" fmla="*/ 114300 h 517"/>
              <a:gd name="T28" fmla="*/ 666750 w 493"/>
              <a:gd name="T29" fmla="*/ 152400 h 517"/>
              <a:gd name="T30" fmla="*/ 704850 w 493"/>
              <a:gd name="T31" fmla="*/ 171450 h 517"/>
              <a:gd name="T32" fmla="*/ 704850 w 493"/>
              <a:gd name="T33" fmla="*/ 209550 h 517"/>
              <a:gd name="T34" fmla="*/ 704850 w 493"/>
              <a:gd name="T35" fmla="*/ 247650 h 517"/>
              <a:gd name="T36" fmla="*/ 723900 w 493"/>
              <a:gd name="T37" fmla="*/ 285750 h 517"/>
              <a:gd name="T38" fmla="*/ 742950 w 493"/>
              <a:gd name="T39" fmla="*/ 323850 h 517"/>
              <a:gd name="T40" fmla="*/ 742950 w 493"/>
              <a:gd name="T41" fmla="*/ 361950 h 517"/>
              <a:gd name="T42" fmla="*/ 762000 w 493"/>
              <a:gd name="T43" fmla="*/ 400050 h 517"/>
              <a:gd name="T44" fmla="*/ 781050 w 493"/>
              <a:gd name="T45" fmla="*/ 438150 h 517"/>
              <a:gd name="T46" fmla="*/ 781050 w 493"/>
              <a:gd name="T47" fmla="*/ 476250 h 517"/>
              <a:gd name="T48" fmla="*/ 781050 w 493"/>
              <a:gd name="T49" fmla="*/ 514350 h 517"/>
              <a:gd name="T50" fmla="*/ 762000 w 493"/>
              <a:gd name="T51" fmla="*/ 552450 h 517"/>
              <a:gd name="T52" fmla="*/ 723900 w 493"/>
              <a:gd name="T53" fmla="*/ 571500 h 517"/>
              <a:gd name="T54" fmla="*/ 704850 w 493"/>
              <a:gd name="T55" fmla="*/ 609600 h 517"/>
              <a:gd name="T56" fmla="*/ 685800 w 493"/>
              <a:gd name="T57" fmla="*/ 647700 h 517"/>
              <a:gd name="T58" fmla="*/ 666750 w 493"/>
              <a:gd name="T59" fmla="*/ 685800 h 517"/>
              <a:gd name="T60" fmla="*/ 628650 w 493"/>
              <a:gd name="T61" fmla="*/ 704850 h 517"/>
              <a:gd name="T62" fmla="*/ 609600 w 493"/>
              <a:gd name="T63" fmla="*/ 742950 h 517"/>
              <a:gd name="T64" fmla="*/ 571500 w 493"/>
              <a:gd name="T65" fmla="*/ 762000 h 517"/>
              <a:gd name="T66" fmla="*/ 533400 w 493"/>
              <a:gd name="T67" fmla="*/ 781050 h 517"/>
              <a:gd name="T68" fmla="*/ 495300 w 493"/>
              <a:gd name="T69" fmla="*/ 800100 h 517"/>
              <a:gd name="T70" fmla="*/ 457200 w 493"/>
              <a:gd name="T71" fmla="*/ 800100 h 517"/>
              <a:gd name="T72" fmla="*/ 419100 w 493"/>
              <a:gd name="T73" fmla="*/ 819150 h 517"/>
              <a:gd name="T74" fmla="*/ 381000 w 493"/>
              <a:gd name="T75" fmla="*/ 800100 h 517"/>
              <a:gd name="T76" fmla="*/ 342900 w 493"/>
              <a:gd name="T77" fmla="*/ 800100 h 517"/>
              <a:gd name="T78" fmla="*/ 304800 w 493"/>
              <a:gd name="T79" fmla="*/ 781050 h 517"/>
              <a:gd name="T80" fmla="*/ 266700 w 493"/>
              <a:gd name="T81" fmla="*/ 781050 h 517"/>
              <a:gd name="T82" fmla="*/ 209550 w 493"/>
              <a:gd name="T83" fmla="*/ 762000 h 517"/>
              <a:gd name="T84" fmla="*/ 171450 w 493"/>
              <a:gd name="T85" fmla="*/ 742950 h 517"/>
              <a:gd name="T86" fmla="*/ 133350 w 493"/>
              <a:gd name="T87" fmla="*/ 723900 h 517"/>
              <a:gd name="T88" fmla="*/ 114300 w 493"/>
              <a:gd name="T89" fmla="*/ 685800 h 517"/>
              <a:gd name="T90" fmla="*/ 95250 w 493"/>
              <a:gd name="T91" fmla="*/ 647700 h 517"/>
              <a:gd name="T92" fmla="*/ 76200 w 493"/>
              <a:gd name="T93" fmla="*/ 609600 h 517"/>
              <a:gd name="T94" fmla="*/ 76200 w 493"/>
              <a:gd name="T95" fmla="*/ 571500 h 517"/>
              <a:gd name="T96" fmla="*/ 57150 w 493"/>
              <a:gd name="T97" fmla="*/ 533400 h 517"/>
              <a:gd name="T98" fmla="*/ 57150 w 493"/>
              <a:gd name="T99" fmla="*/ 495300 h 517"/>
              <a:gd name="T100" fmla="*/ 19050 w 493"/>
              <a:gd name="T101" fmla="*/ 476250 h 517"/>
              <a:gd name="T102" fmla="*/ 0 w 493"/>
              <a:gd name="T103" fmla="*/ 438150 h 517"/>
              <a:gd name="T104" fmla="*/ 0 w 493"/>
              <a:gd name="T105" fmla="*/ 400050 h 517"/>
              <a:gd name="T106" fmla="*/ 0 w 493"/>
              <a:gd name="T107" fmla="*/ 361950 h 517"/>
              <a:gd name="T108" fmla="*/ 0 w 493"/>
              <a:gd name="T109" fmla="*/ 342900 h 5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3" h="517">
                <a:moveTo>
                  <a:pt x="108" y="12"/>
                </a:moveTo>
                <a:lnTo>
                  <a:pt x="132" y="0"/>
                </a:lnTo>
                <a:lnTo>
                  <a:pt x="156" y="0"/>
                </a:lnTo>
                <a:lnTo>
                  <a:pt x="180" y="0"/>
                </a:lnTo>
                <a:lnTo>
                  <a:pt x="204" y="0"/>
                </a:lnTo>
                <a:lnTo>
                  <a:pt x="228" y="0"/>
                </a:lnTo>
                <a:lnTo>
                  <a:pt x="252" y="0"/>
                </a:lnTo>
                <a:lnTo>
                  <a:pt x="276" y="0"/>
                </a:lnTo>
                <a:lnTo>
                  <a:pt x="300" y="12"/>
                </a:lnTo>
                <a:lnTo>
                  <a:pt x="324" y="12"/>
                </a:lnTo>
                <a:lnTo>
                  <a:pt x="348" y="24"/>
                </a:lnTo>
                <a:lnTo>
                  <a:pt x="372" y="36"/>
                </a:lnTo>
                <a:lnTo>
                  <a:pt x="396" y="48"/>
                </a:lnTo>
                <a:lnTo>
                  <a:pt x="408" y="72"/>
                </a:lnTo>
                <a:lnTo>
                  <a:pt x="420" y="96"/>
                </a:lnTo>
                <a:lnTo>
                  <a:pt x="444" y="108"/>
                </a:lnTo>
                <a:lnTo>
                  <a:pt x="444" y="132"/>
                </a:lnTo>
                <a:lnTo>
                  <a:pt x="444" y="156"/>
                </a:lnTo>
                <a:lnTo>
                  <a:pt x="456" y="180"/>
                </a:lnTo>
                <a:lnTo>
                  <a:pt x="468" y="204"/>
                </a:lnTo>
                <a:lnTo>
                  <a:pt x="468" y="228"/>
                </a:lnTo>
                <a:lnTo>
                  <a:pt x="480" y="252"/>
                </a:lnTo>
                <a:lnTo>
                  <a:pt x="492" y="276"/>
                </a:lnTo>
                <a:lnTo>
                  <a:pt x="492" y="300"/>
                </a:lnTo>
                <a:lnTo>
                  <a:pt x="492" y="324"/>
                </a:lnTo>
                <a:lnTo>
                  <a:pt x="480" y="348"/>
                </a:lnTo>
                <a:lnTo>
                  <a:pt x="456" y="360"/>
                </a:lnTo>
                <a:lnTo>
                  <a:pt x="444" y="384"/>
                </a:lnTo>
                <a:lnTo>
                  <a:pt x="432" y="408"/>
                </a:lnTo>
                <a:lnTo>
                  <a:pt x="420" y="432"/>
                </a:lnTo>
                <a:lnTo>
                  <a:pt x="396" y="444"/>
                </a:lnTo>
                <a:lnTo>
                  <a:pt x="384" y="468"/>
                </a:lnTo>
                <a:lnTo>
                  <a:pt x="360" y="480"/>
                </a:lnTo>
                <a:lnTo>
                  <a:pt x="336" y="492"/>
                </a:lnTo>
                <a:lnTo>
                  <a:pt x="312" y="504"/>
                </a:lnTo>
                <a:lnTo>
                  <a:pt x="288" y="504"/>
                </a:lnTo>
                <a:lnTo>
                  <a:pt x="264" y="516"/>
                </a:lnTo>
                <a:lnTo>
                  <a:pt x="240" y="504"/>
                </a:lnTo>
                <a:lnTo>
                  <a:pt x="216" y="504"/>
                </a:lnTo>
                <a:lnTo>
                  <a:pt x="192" y="492"/>
                </a:lnTo>
                <a:lnTo>
                  <a:pt x="168" y="492"/>
                </a:lnTo>
                <a:lnTo>
                  <a:pt x="132" y="480"/>
                </a:lnTo>
                <a:lnTo>
                  <a:pt x="108" y="468"/>
                </a:lnTo>
                <a:lnTo>
                  <a:pt x="84" y="456"/>
                </a:lnTo>
                <a:lnTo>
                  <a:pt x="72" y="432"/>
                </a:lnTo>
                <a:lnTo>
                  <a:pt x="60" y="408"/>
                </a:lnTo>
                <a:lnTo>
                  <a:pt x="48" y="384"/>
                </a:lnTo>
                <a:lnTo>
                  <a:pt x="48" y="360"/>
                </a:lnTo>
                <a:lnTo>
                  <a:pt x="36" y="336"/>
                </a:lnTo>
                <a:lnTo>
                  <a:pt x="36" y="312"/>
                </a:lnTo>
                <a:lnTo>
                  <a:pt x="12" y="300"/>
                </a:lnTo>
                <a:lnTo>
                  <a:pt x="0" y="276"/>
                </a:lnTo>
                <a:lnTo>
                  <a:pt x="0" y="252"/>
                </a:lnTo>
                <a:lnTo>
                  <a:pt x="0" y="228"/>
                </a:lnTo>
                <a:lnTo>
                  <a:pt x="0" y="216"/>
                </a:lnTo>
              </a:path>
            </a:pathLst>
          </a:custGeom>
          <a:noFill/>
          <a:ln w="38100" cap="rnd" cmpd="sng">
            <a:solidFill>
              <a:srgbClr val="FF0000"/>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7915" name="Freeform 28"/>
          <p:cNvSpPr>
            <a:spLocks/>
          </p:cNvSpPr>
          <p:nvPr/>
        </p:nvSpPr>
        <p:spPr bwMode="auto">
          <a:xfrm>
            <a:off x="9144000" y="2419350"/>
            <a:ext cx="782638" cy="820738"/>
          </a:xfrm>
          <a:custGeom>
            <a:avLst/>
            <a:gdLst>
              <a:gd name="T0" fmla="*/ 171450 w 493"/>
              <a:gd name="T1" fmla="*/ 19050 h 517"/>
              <a:gd name="T2" fmla="*/ 209550 w 493"/>
              <a:gd name="T3" fmla="*/ 0 h 517"/>
              <a:gd name="T4" fmla="*/ 247650 w 493"/>
              <a:gd name="T5" fmla="*/ 0 h 517"/>
              <a:gd name="T6" fmla="*/ 285750 w 493"/>
              <a:gd name="T7" fmla="*/ 0 h 517"/>
              <a:gd name="T8" fmla="*/ 323850 w 493"/>
              <a:gd name="T9" fmla="*/ 0 h 517"/>
              <a:gd name="T10" fmla="*/ 361950 w 493"/>
              <a:gd name="T11" fmla="*/ 0 h 517"/>
              <a:gd name="T12" fmla="*/ 400050 w 493"/>
              <a:gd name="T13" fmla="*/ 0 h 517"/>
              <a:gd name="T14" fmla="*/ 438150 w 493"/>
              <a:gd name="T15" fmla="*/ 0 h 517"/>
              <a:gd name="T16" fmla="*/ 476250 w 493"/>
              <a:gd name="T17" fmla="*/ 19050 h 517"/>
              <a:gd name="T18" fmla="*/ 514350 w 493"/>
              <a:gd name="T19" fmla="*/ 19050 h 517"/>
              <a:gd name="T20" fmla="*/ 552450 w 493"/>
              <a:gd name="T21" fmla="*/ 38100 h 517"/>
              <a:gd name="T22" fmla="*/ 590550 w 493"/>
              <a:gd name="T23" fmla="*/ 57150 h 517"/>
              <a:gd name="T24" fmla="*/ 628650 w 493"/>
              <a:gd name="T25" fmla="*/ 76200 h 517"/>
              <a:gd name="T26" fmla="*/ 647700 w 493"/>
              <a:gd name="T27" fmla="*/ 114300 h 517"/>
              <a:gd name="T28" fmla="*/ 666750 w 493"/>
              <a:gd name="T29" fmla="*/ 152400 h 517"/>
              <a:gd name="T30" fmla="*/ 704850 w 493"/>
              <a:gd name="T31" fmla="*/ 171450 h 517"/>
              <a:gd name="T32" fmla="*/ 704850 w 493"/>
              <a:gd name="T33" fmla="*/ 209550 h 517"/>
              <a:gd name="T34" fmla="*/ 704850 w 493"/>
              <a:gd name="T35" fmla="*/ 247650 h 517"/>
              <a:gd name="T36" fmla="*/ 723900 w 493"/>
              <a:gd name="T37" fmla="*/ 285750 h 517"/>
              <a:gd name="T38" fmla="*/ 742950 w 493"/>
              <a:gd name="T39" fmla="*/ 323850 h 517"/>
              <a:gd name="T40" fmla="*/ 742950 w 493"/>
              <a:gd name="T41" fmla="*/ 361950 h 517"/>
              <a:gd name="T42" fmla="*/ 762000 w 493"/>
              <a:gd name="T43" fmla="*/ 400050 h 517"/>
              <a:gd name="T44" fmla="*/ 781050 w 493"/>
              <a:gd name="T45" fmla="*/ 438150 h 517"/>
              <a:gd name="T46" fmla="*/ 781050 w 493"/>
              <a:gd name="T47" fmla="*/ 476250 h 517"/>
              <a:gd name="T48" fmla="*/ 781050 w 493"/>
              <a:gd name="T49" fmla="*/ 514350 h 517"/>
              <a:gd name="T50" fmla="*/ 762000 w 493"/>
              <a:gd name="T51" fmla="*/ 552450 h 517"/>
              <a:gd name="T52" fmla="*/ 723900 w 493"/>
              <a:gd name="T53" fmla="*/ 571500 h 517"/>
              <a:gd name="T54" fmla="*/ 704850 w 493"/>
              <a:gd name="T55" fmla="*/ 609600 h 517"/>
              <a:gd name="T56" fmla="*/ 685800 w 493"/>
              <a:gd name="T57" fmla="*/ 647700 h 517"/>
              <a:gd name="T58" fmla="*/ 666750 w 493"/>
              <a:gd name="T59" fmla="*/ 685800 h 517"/>
              <a:gd name="T60" fmla="*/ 628650 w 493"/>
              <a:gd name="T61" fmla="*/ 704850 h 517"/>
              <a:gd name="T62" fmla="*/ 609600 w 493"/>
              <a:gd name="T63" fmla="*/ 742950 h 517"/>
              <a:gd name="T64" fmla="*/ 571500 w 493"/>
              <a:gd name="T65" fmla="*/ 762000 h 517"/>
              <a:gd name="T66" fmla="*/ 533400 w 493"/>
              <a:gd name="T67" fmla="*/ 781050 h 517"/>
              <a:gd name="T68" fmla="*/ 495300 w 493"/>
              <a:gd name="T69" fmla="*/ 800100 h 517"/>
              <a:gd name="T70" fmla="*/ 457200 w 493"/>
              <a:gd name="T71" fmla="*/ 800100 h 517"/>
              <a:gd name="T72" fmla="*/ 419100 w 493"/>
              <a:gd name="T73" fmla="*/ 819150 h 517"/>
              <a:gd name="T74" fmla="*/ 381000 w 493"/>
              <a:gd name="T75" fmla="*/ 800100 h 517"/>
              <a:gd name="T76" fmla="*/ 342900 w 493"/>
              <a:gd name="T77" fmla="*/ 800100 h 517"/>
              <a:gd name="T78" fmla="*/ 304800 w 493"/>
              <a:gd name="T79" fmla="*/ 781050 h 517"/>
              <a:gd name="T80" fmla="*/ 266700 w 493"/>
              <a:gd name="T81" fmla="*/ 781050 h 517"/>
              <a:gd name="T82" fmla="*/ 209550 w 493"/>
              <a:gd name="T83" fmla="*/ 762000 h 517"/>
              <a:gd name="T84" fmla="*/ 171450 w 493"/>
              <a:gd name="T85" fmla="*/ 742950 h 517"/>
              <a:gd name="T86" fmla="*/ 133350 w 493"/>
              <a:gd name="T87" fmla="*/ 723900 h 517"/>
              <a:gd name="T88" fmla="*/ 114300 w 493"/>
              <a:gd name="T89" fmla="*/ 685800 h 517"/>
              <a:gd name="T90" fmla="*/ 95250 w 493"/>
              <a:gd name="T91" fmla="*/ 647700 h 517"/>
              <a:gd name="T92" fmla="*/ 76200 w 493"/>
              <a:gd name="T93" fmla="*/ 609600 h 517"/>
              <a:gd name="T94" fmla="*/ 76200 w 493"/>
              <a:gd name="T95" fmla="*/ 571500 h 517"/>
              <a:gd name="T96" fmla="*/ 57150 w 493"/>
              <a:gd name="T97" fmla="*/ 533400 h 517"/>
              <a:gd name="T98" fmla="*/ 57150 w 493"/>
              <a:gd name="T99" fmla="*/ 495300 h 517"/>
              <a:gd name="T100" fmla="*/ 19050 w 493"/>
              <a:gd name="T101" fmla="*/ 476250 h 517"/>
              <a:gd name="T102" fmla="*/ 0 w 493"/>
              <a:gd name="T103" fmla="*/ 438150 h 517"/>
              <a:gd name="T104" fmla="*/ 0 w 493"/>
              <a:gd name="T105" fmla="*/ 400050 h 517"/>
              <a:gd name="T106" fmla="*/ 0 w 493"/>
              <a:gd name="T107" fmla="*/ 361950 h 517"/>
              <a:gd name="T108" fmla="*/ 0 w 493"/>
              <a:gd name="T109" fmla="*/ 342900 h 5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3" h="517">
                <a:moveTo>
                  <a:pt x="108" y="12"/>
                </a:moveTo>
                <a:lnTo>
                  <a:pt x="132" y="0"/>
                </a:lnTo>
                <a:lnTo>
                  <a:pt x="156" y="0"/>
                </a:lnTo>
                <a:lnTo>
                  <a:pt x="180" y="0"/>
                </a:lnTo>
                <a:lnTo>
                  <a:pt x="204" y="0"/>
                </a:lnTo>
                <a:lnTo>
                  <a:pt x="228" y="0"/>
                </a:lnTo>
                <a:lnTo>
                  <a:pt x="252" y="0"/>
                </a:lnTo>
                <a:lnTo>
                  <a:pt x="276" y="0"/>
                </a:lnTo>
                <a:lnTo>
                  <a:pt x="300" y="12"/>
                </a:lnTo>
                <a:lnTo>
                  <a:pt x="324" y="12"/>
                </a:lnTo>
                <a:lnTo>
                  <a:pt x="348" y="24"/>
                </a:lnTo>
                <a:lnTo>
                  <a:pt x="372" y="36"/>
                </a:lnTo>
                <a:lnTo>
                  <a:pt x="396" y="48"/>
                </a:lnTo>
                <a:lnTo>
                  <a:pt x="408" y="72"/>
                </a:lnTo>
                <a:lnTo>
                  <a:pt x="420" y="96"/>
                </a:lnTo>
                <a:lnTo>
                  <a:pt x="444" y="108"/>
                </a:lnTo>
                <a:lnTo>
                  <a:pt x="444" y="132"/>
                </a:lnTo>
                <a:lnTo>
                  <a:pt x="444" y="156"/>
                </a:lnTo>
                <a:lnTo>
                  <a:pt x="456" y="180"/>
                </a:lnTo>
                <a:lnTo>
                  <a:pt x="468" y="204"/>
                </a:lnTo>
                <a:lnTo>
                  <a:pt x="468" y="228"/>
                </a:lnTo>
                <a:lnTo>
                  <a:pt x="480" y="252"/>
                </a:lnTo>
                <a:lnTo>
                  <a:pt x="492" y="276"/>
                </a:lnTo>
                <a:lnTo>
                  <a:pt x="492" y="300"/>
                </a:lnTo>
                <a:lnTo>
                  <a:pt x="492" y="324"/>
                </a:lnTo>
                <a:lnTo>
                  <a:pt x="480" y="348"/>
                </a:lnTo>
                <a:lnTo>
                  <a:pt x="456" y="360"/>
                </a:lnTo>
                <a:lnTo>
                  <a:pt x="444" y="384"/>
                </a:lnTo>
                <a:lnTo>
                  <a:pt x="432" y="408"/>
                </a:lnTo>
                <a:lnTo>
                  <a:pt x="420" y="432"/>
                </a:lnTo>
                <a:lnTo>
                  <a:pt x="396" y="444"/>
                </a:lnTo>
                <a:lnTo>
                  <a:pt x="384" y="468"/>
                </a:lnTo>
                <a:lnTo>
                  <a:pt x="360" y="480"/>
                </a:lnTo>
                <a:lnTo>
                  <a:pt x="336" y="492"/>
                </a:lnTo>
                <a:lnTo>
                  <a:pt x="312" y="504"/>
                </a:lnTo>
                <a:lnTo>
                  <a:pt x="288" y="504"/>
                </a:lnTo>
                <a:lnTo>
                  <a:pt x="264" y="516"/>
                </a:lnTo>
                <a:lnTo>
                  <a:pt x="240" y="504"/>
                </a:lnTo>
                <a:lnTo>
                  <a:pt x="216" y="504"/>
                </a:lnTo>
                <a:lnTo>
                  <a:pt x="192" y="492"/>
                </a:lnTo>
                <a:lnTo>
                  <a:pt x="168" y="492"/>
                </a:lnTo>
                <a:lnTo>
                  <a:pt x="132" y="480"/>
                </a:lnTo>
                <a:lnTo>
                  <a:pt x="108" y="468"/>
                </a:lnTo>
                <a:lnTo>
                  <a:pt x="84" y="456"/>
                </a:lnTo>
                <a:lnTo>
                  <a:pt x="72" y="432"/>
                </a:lnTo>
                <a:lnTo>
                  <a:pt x="60" y="408"/>
                </a:lnTo>
                <a:lnTo>
                  <a:pt x="48" y="384"/>
                </a:lnTo>
                <a:lnTo>
                  <a:pt x="48" y="360"/>
                </a:lnTo>
                <a:lnTo>
                  <a:pt x="36" y="336"/>
                </a:lnTo>
                <a:lnTo>
                  <a:pt x="36" y="312"/>
                </a:lnTo>
                <a:lnTo>
                  <a:pt x="12" y="300"/>
                </a:lnTo>
                <a:lnTo>
                  <a:pt x="0" y="276"/>
                </a:lnTo>
                <a:lnTo>
                  <a:pt x="0" y="252"/>
                </a:lnTo>
                <a:lnTo>
                  <a:pt x="0" y="228"/>
                </a:lnTo>
                <a:lnTo>
                  <a:pt x="0" y="216"/>
                </a:lnTo>
              </a:path>
            </a:pathLst>
          </a:custGeom>
          <a:noFill/>
          <a:ln w="38100" cap="rnd" cmpd="sng">
            <a:solidFill>
              <a:srgbClr val="990099"/>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7916" name="Freeform 29"/>
          <p:cNvSpPr>
            <a:spLocks/>
          </p:cNvSpPr>
          <p:nvPr/>
        </p:nvSpPr>
        <p:spPr bwMode="auto">
          <a:xfrm>
            <a:off x="7867650" y="952500"/>
            <a:ext cx="782638" cy="820738"/>
          </a:xfrm>
          <a:custGeom>
            <a:avLst/>
            <a:gdLst>
              <a:gd name="T0" fmla="*/ 609600 w 493"/>
              <a:gd name="T1" fmla="*/ 800100 h 517"/>
              <a:gd name="T2" fmla="*/ 571500 w 493"/>
              <a:gd name="T3" fmla="*/ 819150 h 517"/>
              <a:gd name="T4" fmla="*/ 533400 w 493"/>
              <a:gd name="T5" fmla="*/ 819150 h 517"/>
              <a:gd name="T6" fmla="*/ 495300 w 493"/>
              <a:gd name="T7" fmla="*/ 819150 h 517"/>
              <a:gd name="T8" fmla="*/ 457200 w 493"/>
              <a:gd name="T9" fmla="*/ 819150 h 517"/>
              <a:gd name="T10" fmla="*/ 419100 w 493"/>
              <a:gd name="T11" fmla="*/ 819150 h 517"/>
              <a:gd name="T12" fmla="*/ 381000 w 493"/>
              <a:gd name="T13" fmla="*/ 819150 h 517"/>
              <a:gd name="T14" fmla="*/ 342900 w 493"/>
              <a:gd name="T15" fmla="*/ 819150 h 517"/>
              <a:gd name="T16" fmla="*/ 304800 w 493"/>
              <a:gd name="T17" fmla="*/ 800100 h 517"/>
              <a:gd name="T18" fmla="*/ 266700 w 493"/>
              <a:gd name="T19" fmla="*/ 800100 h 517"/>
              <a:gd name="T20" fmla="*/ 228600 w 493"/>
              <a:gd name="T21" fmla="*/ 781050 h 517"/>
              <a:gd name="T22" fmla="*/ 190500 w 493"/>
              <a:gd name="T23" fmla="*/ 762000 h 517"/>
              <a:gd name="T24" fmla="*/ 152400 w 493"/>
              <a:gd name="T25" fmla="*/ 742950 h 517"/>
              <a:gd name="T26" fmla="*/ 133350 w 493"/>
              <a:gd name="T27" fmla="*/ 704850 h 517"/>
              <a:gd name="T28" fmla="*/ 114300 w 493"/>
              <a:gd name="T29" fmla="*/ 666750 h 517"/>
              <a:gd name="T30" fmla="*/ 76200 w 493"/>
              <a:gd name="T31" fmla="*/ 647700 h 517"/>
              <a:gd name="T32" fmla="*/ 76200 w 493"/>
              <a:gd name="T33" fmla="*/ 609600 h 517"/>
              <a:gd name="T34" fmla="*/ 76200 w 493"/>
              <a:gd name="T35" fmla="*/ 571500 h 517"/>
              <a:gd name="T36" fmla="*/ 57150 w 493"/>
              <a:gd name="T37" fmla="*/ 533400 h 517"/>
              <a:gd name="T38" fmla="*/ 38100 w 493"/>
              <a:gd name="T39" fmla="*/ 495300 h 517"/>
              <a:gd name="T40" fmla="*/ 38100 w 493"/>
              <a:gd name="T41" fmla="*/ 457200 h 517"/>
              <a:gd name="T42" fmla="*/ 19050 w 493"/>
              <a:gd name="T43" fmla="*/ 419100 h 517"/>
              <a:gd name="T44" fmla="*/ 0 w 493"/>
              <a:gd name="T45" fmla="*/ 381000 h 517"/>
              <a:gd name="T46" fmla="*/ 0 w 493"/>
              <a:gd name="T47" fmla="*/ 342900 h 517"/>
              <a:gd name="T48" fmla="*/ 0 w 493"/>
              <a:gd name="T49" fmla="*/ 304800 h 517"/>
              <a:gd name="T50" fmla="*/ 19050 w 493"/>
              <a:gd name="T51" fmla="*/ 266700 h 517"/>
              <a:gd name="T52" fmla="*/ 57150 w 493"/>
              <a:gd name="T53" fmla="*/ 247650 h 517"/>
              <a:gd name="T54" fmla="*/ 76200 w 493"/>
              <a:gd name="T55" fmla="*/ 209550 h 517"/>
              <a:gd name="T56" fmla="*/ 95250 w 493"/>
              <a:gd name="T57" fmla="*/ 171450 h 517"/>
              <a:gd name="T58" fmla="*/ 114300 w 493"/>
              <a:gd name="T59" fmla="*/ 133350 h 517"/>
              <a:gd name="T60" fmla="*/ 152400 w 493"/>
              <a:gd name="T61" fmla="*/ 114300 h 517"/>
              <a:gd name="T62" fmla="*/ 171450 w 493"/>
              <a:gd name="T63" fmla="*/ 76200 h 517"/>
              <a:gd name="T64" fmla="*/ 209550 w 493"/>
              <a:gd name="T65" fmla="*/ 57150 h 517"/>
              <a:gd name="T66" fmla="*/ 247650 w 493"/>
              <a:gd name="T67" fmla="*/ 38100 h 517"/>
              <a:gd name="T68" fmla="*/ 285750 w 493"/>
              <a:gd name="T69" fmla="*/ 19050 h 517"/>
              <a:gd name="T70" fmla="*/ 323850 w 493"/>
              <a:gd name="T71" fmla="*/ 19050 h 517"/>
              <a:gd name="T72" fmla="*/ 361950 w 493"/>
              <a:gd name="T73" fmla="*/ 0 h 517"/>
              <a:gd name="T74" fmla="*/ 400050 w 493"/>
              <a:gd name="T75" fmla="*/ 19050 h 517"/>
              <a:gd name="T76" fmla="*/ 438150 w 493"/>
              <a:gd name="T77" fmla="*/ 19050 h 517"/>
              <a:gd name="T78" fmla="*/ 476250 w 493"/>
              <a:gd name="T79" fmla="*/ 38100 h 517"/>
              <a:gd name="T80" fmla="*/ 514350 w 493"/>
              <a:gd name="T81" fmla="*/ 38100 h 517"/>
              <a:gd name="T82" fmla="*/ 571500 w 493"/>
              <a:gd name="T83" fmla="*/ 57150 h 517"/>
              <a:gd name="T84" fmla="*/ 609600 w 493"/>
              <a:gd name="T85" fmla="*/ 76200 h 517"/>
              <a:gd name="T86" fmla="*/ 647700 w 493"/>
              <a:gd name="T87" fmla="*/ 95250 h 517"/>
              <a:gd name="T88" fmla="*/ 666750 w 493"/>
              <a:gd name="T89" fmla="*/ 133350 h 517"/>
              <a:gd name="T90" fmla="*/ 685800 w 493"/>
              <a:gd name="T91" fmla="*/ 171450 h 517"/>
              <a:gd name="T92" fmla="*/ 704850 w 493"/>
              <a:gd name="T93" fmla="*/ 209550 h 517"/>
              <a:gd name="T94" fmla="*/ 704850 w 493"/>
              <a:gd name="T95" fmla="*/ 247650 h 517"/>
              <a:gd name="T96" fmla="*/ 723900 w 493"/>
              <a:gd name="T97" fmla="*/ 285750 h 517"/>
              <a:gd name="T98" fmla="*/ 723900 w 493"/>
              <a:gd name="T99" fmla="*/ 323850 h 517"/>
              <a:gd name="T100" fmla="*/ 762000 w 493"/>
              <a:gd name="T101" fmla="*/ 342900 h 517"/>
              <a:gd name="T102" fmla="*/ 781050 w 493"/>
              <a:gd name="T103" fmla="*/ 381000 h 517"/>
              <a:gd name="T104" fmla="*/ 781050 w 493"/>
              <a:gd name="T105" fmla="*/ 419100 h 517"/>
              <a:gd name="T106" fmla="*/ 781050 w 493"/>
              <a:gd name="T107" fmla="*/ 457200 h 517"/>
              <a:gd name="T108" fmla="*/ 781050 w 493"/>
              <a:gd name="T109" fmla="*/ 476250 h 5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3" h="517">
                <a:moveTo>
                  <a:pt x="384" y="504"/>
                </a:moveTo>
                <a:lnTo>
                  <a:pt x="360" y="516"/>
                </a:lnTo>
                <a:lnTo>
                  <a:pt x="336" y="516"/>
                </a:lnTo>
                <a:lnTo>
                  <a:pt x="312" y="516"/>
                </a:lnTo>
                <a:lnTo>
                  <a:pt x="288" y="516"/>
                </a:lnTo>
                <a:lnTo>
                  <a:pt x="264" y="516"/>
                </a:lnTo>
                <a:lnTo>
                  <a:pt x="240" y="516"/>
                </a:lnTo>
                <a:lnTo>
                  <a:pt x="216" y="516"/>
                </a:lnTo>
                <a:lnTo>
                  <a:pt x="192" y="504"/>
                </a:lnTo>
                <a:lnTo>
                  <a:pt x="168" y="504"/>
                </a:lnTo>
                <a:lnTo>
                  <a:pt x="144" y="492"/>
                </a:lnTo>
                <a:lnTo>
                  <a:pt x="120" y="480"/>
                </a:lnTo>
                <a:lnTo>
                  <a:pt x="96" y="468"/>
                </a:lnTo>
                <a:lnTo>
                  <a:pt x="84" y="444"/>
                </a:lnTo>
                <a:lnTo>
                  <a:pt x="72" y="420"/>
                </a:lnTo>
                <a:lnTo>
                  <a:pt x="48" y="408"/>
                </a:lnTo>
                <a:lnTo>
                  <a:pt x="48" y="384"/>
                </a:lnTo>
                <a:lnTo>
                  <a:pt x="48" y="360"/>
                </a:lnTo>
                <a:lnTo>
                  <a:pt x="36" y="336"/>
                </a:lnTo>
                <a:lnTo>
                  <a:pt x="24" y="312"/>
                </a:lnTo>
                <a:lnTo>
                  <a:pt x="24" y="288"/>
                </a:lnTo>
                <a:lnTo>
                  <a:pt x="12" y="264"/>
                </a:lnTo>
                <a:lnTo>
                  <a:pt x="0" y="240"/>
                </a:lnTo>
                <a:lnTo>
                  <a:pt x="0" y="216"/>
                </a:lnTo>
                <a:lnTo>
                  <a:pt x="0" y="192"/>
                </a:lnTo>
                <a:lnTo>
                  <a:pt x="12" y="168"/>
                </a:lnTo>
                <a:lnTo>
                  <a:pt x="36" y="156"/>
                </a:lnTo>
                <a:lnTo>
                  <a:pt x="48" y="132"/>
                </a:lnTo>
                <a:lnTo>
                  <a:pt x="60" y="108"/>
                </a:lnTo>
                <a:lnTo>
                  <a:pt x="72" y="84"/>
                </a:lnTo>
                <a:lnTo>
                  <a:pt x="96" y="72"/>
                </a:lnTo>
                <a:lnTo>
                  <a:pt x="108" y="48"/>
                </a:lnTo>
                <a:lnTo>
                  <a:pt x="132" y="36"/>
                </a:lnTo>
                <a:lnTo>
                  <a:pt x="156" y="24"/>
                </a:lnTo>
                <a:lnTo>
                  <a:pt x="180" y="12"/>
                </a:lnTo>
                <a:lnTo>
                  <a:pt x="204" y="12"/>
                </a:lnTo>
                <a:lnTo>
                  <a:pt x="228" y="0"/>
                </a:lnTo>
                <a:lnTo>
                  <a:pt x="252" y="12"/>
                </a:lnTo>
                <a:lnTo>
                  <a:pt x="276" y="12"/>
                </a:lnTo>
                <a:lnTo>
                  <a:pt x="300" y="24"/>
                </a:lnTo>
                <a:lnTo>
                  <a:pt x="324" y="24"/>
                </a:lnTo>
                <a:lnTo>
                  <a:pt x="360" y="36"/>
                </a:lnTo>
                <a:lnTo>
                  <a:pt x="384" y="48"/>
                </a:lnTo>
                <a:lnTo>
                  <a:pt x="408" y="60"/>
                </a:lnTo>
                <a:lnTo>
                  <a:pt x="420" y="84"/>
                </a:lnTo>
                <a:lnTo>
                  <a:pt x="432" y="108"/>
                </a:lnTo>
                <a:lnTo>
                  <a:pt x="444" y="132"/>
                </a:lnTo>
                <a:lnTo>
                  <a:pt x="444" y="156"/>
                </a:lnTo>
                <a:lnTo>
                  <a:pt x="456" y="180"/>
                </a:lnTo>
                <a:lnTo>
                  <a:pt x="456" y="204"/>
                </a:lnTo>
                <a:lnTo>
                  <a:pt x="480" y="216"/>
                </a:lnTo>
                <a:lnTo>
                  <a:pt x="492" y="240"/>
                </a:lnTo>
                <a:lnTo>
                  <a:pt x="492" y="264"/>
                </a:lnTo>
                <a:lnTo>
                  <a:pt x="492" y="288"/>
                </a:lnTo>
                <a:lnTo>
                  <a:pt x="492" y="300"/>
                </a:lnTo>
              </a:path>
            </a:pathLst>
          </a:custGeom>
          <a:noFill/>
          <a:ln w="38100" cap="rnd" cmpd="sng">
            <a:solidFill>
              <a:srgbClr val="990099"/>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7917" name="Freeform 30"/>
          <p:cNvSpPr>
            <a:spLocks/>
          </p:cNvSpPr>
          <p:nvPr/>
        </p:nvSpPr>
        <p:spPr bwMode="auto">
          <a:xfrm>
            <a:off x="4152900" y="4819650"/>
            <a:ext cx="782638" cy="820738"/>
          </a:xfrm>
          <a:custGeom>
            <a:avLst/>
            <a:gdLst>
              <a:gd name="T0" fmla="*/ 609600 w 493"/>
              <a:gd name="T1" fmla="*/ 800100 h 517"/>
              <a:gd name="T2" fmla="*/ 571500 w 493"/>
              <a:gd name="T3" fmla="*/ 819150 h 517"/>
              <a:gd name="T4" fmla="*/ 533400 w 493"/>
              <a:gd name="T5" fmla="*/ 819150 h 517"/>
              <a:gd name="T6" fmla="*/ 495300 w 493"/>
              <a:gd name="T7" fmla="*/ 819150 h 517"/>
              <a:gd name="T8" fmla="*/ 457200 w 493"/>
              <a:gd name="T9" fmla="*/ 819150 h 517"/>
              <a:gd name="T10" fmla="*/ 419100 w 493"/>
              <a:gd name="T11" fmla="*/ 819150 h 517"/>
              <a:gd name="T12" fmla="*/ 381000 w 493"/>
              <a:gd name="T13" fmla="*/ 819150 h 517"/>
              <a:gd name="T14" fmla="*/ 342900 w 493"/>
              <a:gd name="T15" fmla="*/ 819150 h 517"/>
              <a:gd name="T16" fmla="*/ 304800 w 493"/>
              <a:gd name="T17" fmla="*/ 800100 h 517"/>
              <a:gd name="T18" fmla="*/ 266700 w 493"/>
              <a:gd name="T19" fmla="*/ 800100 h 517"/>
              <a:gd name="T20" fmla="*/ 228600 w 493"/>
              <a:gd name="T21" fmla="*/ 781050 h 517"/>
              <a:gd name="T22" fmla="*/ 190500 w 493"/>
              <a:gd name="T23" fmla="*/ 762000 h 517"/>
              <a:gd name="T24" fmla="*/ 152400 w 493"/>
              <a:gd name="T25" fmla="*/ 742950 h 517"/>
              <a:gd name="T26" fmla="*/ 133350 w 493"/>
              <a:gd name="T27" fmla="*/ 704850 h 517"/>
              <a:gd name="T28" fmla="*/ 114300 w 493"/>
              <a:gd name="T29" fmla="*/ 666750 h 517"/>
              <a:gd name="T30" fmla="*/ 76200 w 493"/>
              <a:gd name="T31" fmla="*/ 647700 h 517"/>
              <a:gd name="T32" fmla="*/ 76200 w 493"/>
              <a:gd name="T33" fmla="*/ 609600 h 517"/>
              <a:gd name="T34" fmla="*/ 76200 w 493"/>
              <a:gd name="T35" fmla="*/ 571500 h 517"/>
              <a:gd name="T36" fmla="*/ 57150 w 493"/>
              <a:gd name="T37" fmla="*/ 533400 h 517"/>
              <a:gd name="T38" fmla="*/ 38100 w 493"/>
              <a:gd name="T39" fmla="*/ 495300 h 517"/>
              <a:gd name="T40" fmla="*/ 38100 w 493"/>
              <a:gd name="T41" fmla="*/ 457200 h 517"/>
              <a:gd name="T42" fmla="*/ 19050 w 493"/>
              <a:gd name="T43" fmla="*/ 419100 h 517"/>
              <a:gd name="T44" fmla="*/ 0 w 493"/>
              <a:gd name="T45" fmla="*/ 381000 h 517"/>
              <a:gd name="T46" fmla="*/ 0 w 493"/>
              <a:gd name="T47" fmla="*/ 342900 h 517"/>
              <a:gd name="T48" fmla="*/ 0 w 493"/>
              <a:gd name="T49" fmla="*/ 304800 h 517"/>
              <a:gd name="T50" fmla="*/ 19050 w 493"/>
              <a:gd name="T51" fmla="*/ 266700 h 517"/>
              <a:gd name="T52" fmla="*/ 57150 w 493"/>
              <a:gd name="T53" fmla="*/ 247650 h 517"/>
              <a:gd name="T54" fmla="*/ 76200 w 493"/>
              <a:gd name="T55" fmla="*/ 209550 h 517"/>
              <a:gd name="T56" fmla="*/ 95250 w 493"/>
              <a:gd name="T57" fmla="*/ 171450 h 517"/>
              <a:gd name="T58" fmla="*/ 114300 w 493"/>
              <a:gd name="T59" fmla="*/ 133350 h 517"/>
              <a:gd name="T60" fmla="*/ 152400 w 493"/>
              <a:gd name="T61" fmla="*/ 114300 h 517"/>
              <a:gd name="T62" fmla="*/ 171450 w 493"/>
              <a:gd name="T63" fmla="*/ 76200 h 517"/>
              <a:gd name="T64" fmla="*/ 209550 w 493"/>
              <a:gd name="T65" fmla="*/ 57150 h 517"/>
              <a:gd name="T66" fmla="*/ 247650 w 493"/>
              <a:gd name="T67" fmla="*/ 38100 h 517"/>
              <a:gd name="T68" fmla="*/ 285750 w 493"/>
              <a:gd name="T69" fmla="*/ 19050 h 517"/>
              <a:gd name="T70" fmla="*/ 323850 w 493"/>
              <a:gd name="T71" fmla="*/ 19050 h 517"/>
              <a:gd name="T72" fmla="*/ 361950 w 493"/>
              <a:gd name="T73" fmla="*/ 0 h 517"/>
              <a:gd name="T74" fmla="*/ 400050 w 493"/>
              <a:gd name="T75" fmla="*/ 19050 h 517"/>
              <a:gd name="T76" fmla="*/ 438150 w 493"/>
              <a:gd name="T77" fmla="*/ 19050 h 517"/>
              <a:gd name="T78" fmla="*/ 476250 w 493"/>
              <a:gd name="T79" fmla="*/ 38100 h 517"/>
              <a:gd name="T80" fmla="*/ 514350 w 493"/>
              <a:gd name="T81" fmla="*/ 38100 h 517"/>
              <a:gd name="T82" fmla="*/ 571500 w 493"/>
              <a:gd name="T83" fmla="*/ 57150 h 517"/>
              <a:gd name="T84" fmla="*/ 609600 w 493"/>
              <a:gd name="T85" fmla="*/ 76200 h 517"/>
              <a:gd name="T86" fmla="*/ 647700 w 493"/>
              <a:gd name="T87" fmla="*/ 95250 h 517"/>
              <a:gd name="T88" fmla="*/ 666750 w 493"/>
              <a:gd name="T89" fmla="*/ 133350 h 517"/>
              <a:gd name="T90" fmla="*/ 685800 w 493"/>
              <a:gd name="T91" fmla="*/ 171450 h 517"/>
              <a:gd name="T92" fmla="*/ 704850 w 493"/>
              <a:gd name="T93" fmla="*/ 209550 h 517"/>
              <a:gd name="T94" fmla="*/ 704850 w 493"/>
              <a:gd name="T95" fmla="*/ 247650 h 517"/>
              <a:gd name="T96" fmla="*/ 723900 w 493"/>
              <a:gd name="T97" fmla="*/ 285750 h 517"/>
              <a:gd name="T98" fmla="*/ 723900 w 493"/>
              <a:gd name="T99" fmla="*/ 323850 h 517"/>
              <a:gd name="T100" fmla="*/ 762000 w 493"/>
              <a:gd name="T101" fmla="*/ 342900 h 517"/>
              <a:gd name="T102" fmla="*/ 781050 w 493"/>
              <a:gd name="T103" fmla="*/ 381000 h 517"/>
              <a:gd name="T104" fmla="*/ 781050 w 493"/>
              <a:gd name="T105" fmla="*/ 419100 h 517"/>
              <a:gd name="T106" fmla="*/ 781050 w 493"/>
              <a:gd name="T107" fmla="*/ 457200 h 517"/>
              <a:gd name="T108" fmla="*/ 781050 w 493"/>
              <a:gd name="T109" fmla="*/ 476250 h 5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93" h="517">
                <a:moveTo>
                  <a:pt x="384" y="504"/>
                </a:moveTo>
                <a:lnTo>
                  <a:pt x="360" y="516"/>
                </a:lnTo>
                <a:lnTo>
                  <a:pt x="336" y="516"/>
                </a:lnTo>
                <a:lnTo>
                  <a:pt x="312" y="516"/>
                </a:lnTo>
                <a:lnTo>
                  <a:pt x="288" y="516"/>
                </a:lnTo>
                <a:lnTo>
                  <a:pt x="264" y="516"/>
                </a:lnTo>
                <a:lnTo>
                  <a:pt x="240" y="516"/>
                </a:lnTo>
                <a:lnTo>
                  <a:pt x="216" y="516"/>
                </a:lnTo>
                <a:lnTo>
                  <a:pt x="192" y="504"/>
                </a:lnTo>
                <a:lnTo>
                  <a:pt x="168" y="504"/>
                </a:lnTo>
                <a:lnTo>
                  <a:pt x="144" y="492"/>
                </a:lnTo>
                <a:lnTo>
                  <a:pt x="120" y="480"/>
                </a:lnTo>
                <a:lnTo>
                  <a:pt x="96" y="468"/>
                </a:lnTo>
                <a:lnTo>
                  <a:pt x="84" y="444"/>
                </a:lnTo>
                <a:lnTo>
                  <a:pt x="72" y="420"/>
                </a:lnTo>
                <a:lnTo>
                  <a:pt x="48" y="408"/>
                </a:lnTo>
                <a:lnTo>
                  <a:pt x="48" y="384"/>
                </a:lnTo>
                <a:lnTo>
                  <a:pt x="48" y="360"/>
                </a:lnTo>
                <a:lnTo>
                  <a:pt x="36" y="336"/>
                </a:lnTo>
                <a:lnTo>
                  <a:pt x="24" y="312"/>
                </a:lnTo>
                <a:lnTo>
                  <a:pt x="24" y="288"/>
                </a:lnTo>
                <a:lnTo>
                  <a:pt x="12" y="264"/>
                </a:lnTo>
                <a:lnTo>
                  <a:pt x="0" y="240"/>
                </a:lnTo>
                <a:lnTo>
                  <a:pt x="0" y="216"/>
                </a:lnTo>
                <a:lnTo>
                  <a:pt x="0" y="192"/>
                </a:lnTo>
                <a:lnTo>
                  <a:pt x="12" y="168"/>
                </a:lnTo>
                <a:lnTo>
                  <a:pt x="36" y="156"/>
                </a:lnTo>
                <a:lnTo>
                  <a:pt x="48" y="132"/>
                </a:lnTo>
                <a:lnTo>
                  <a:pt x="60" y="108"/>
                </a:lnTo>
                <a:lnTo>
                  <a:pt x="72" y="84"/>
                </a:lnTo>
                <a:lnTo>
                  <a:pt x="96" y="72"/>
                </a:lnTo>
                <a:lnTo>
                  <a:pt x="108" y="48"/>
                </a:lnTo>
                <a:lnTo>
                  <a:pt x="132" y="36"/>
                </a:lnTo>
                <a:lnTo>
                  <a:pt x="156" y="24"/>
                </a:lnTo>
                <a:lnTo>
                  <a:pt x="180" y="12"/>
                </a:lnTo>
                <a:lnTo>
                  <a:pt x="204" y="12"/>
                </a:lnTo>
                <a:lnTo>
                  <a:pt x="228" y="0"/>
                </a:lnTo>
                <a:lnTo>
                  <a:pt x="252" y="12"/>
                </a:lnTo>
                <a:lnTo>
                  <a:pt x="276" y="12"/>
                </a:lnTo>
                <a:lnTo>
                  <a:pt x="300" y="24"/>
                </a:lnTo>
                <a:lnTo>
                  <a:pt x="324" y="24"/>
                </a:lnTo>
                <a:lnTo>
                  <a:pt x="360" y="36"/>
                </a:lnTo>
                <a:lnTo>
                  <a:pt x="384" y="48"/>
                </a:lnTo>
                <a:lnTo>
                  <a:pt x="408" y="60"/>
                </a:lnTo>
                <a:lnTo>
                  <a:pt x="420" y="84"/>
                </a:lnTo>
                <a:lnTo>
                  <a:pt x="432" y="108"/>
                </a:lnTo>
                <a:lnTo>
                  <a:pt x="444" y="132"/>
                </a:lnTo>
                <a:lnTo>
                  <a:pt x="444" y="156"/>
                </a:lnTo>
                <a:lnTo>
                  <a:pt x="456" y="180"/>
                </a:lnTo>
                <a:lnTo>
                  <a:pt x="456" y="204"/>
                </a:lnTo>
                <a:lnTo>
                  <a:pt x="480" y="216"/>
                </a:lnTo>
                <a:lnTo>
                  <a:pt x="492" y="240"/>
                </a:lnTo>
                <a:lnTo>
                  <a:pt x="492" y="264"/>
                </a:lnTo>
                <a:lnTo>
                  <a:pt x="492" y="288"/>
                </a:lnTo>
                <a:lnTo>
                  <a:pt x="492" y="300"/>
                </a:lnTo>
              </a:path>
            </a:pathLst>
          </a:custGeom>
          <a:noFill/>
          <a:ln w="38100" cap="rnd"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7918" name="Rectangle 31"/>
          <p:cNvSpPr>
            <a:spLocks noChangeArrowheads="1"/>
          </p:cNvSpPr>
          <p:nvPr/>
        </p:nvSpPr>
        <p:spPr bwMode="auto">
          <a:xfrm>
            <a:off x="6248400" y="1295400"/>
            <a:ext cx="1477970" cy="643766"/>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0FEFEA"/>
                </a:solidFill>
                <a:latin typeface="Arial" panose="020B0604020202020204" pitchFamily="34" charset="0"/>
              </a:rPr>
              <a:t>Write miss</a:t>
            </a:r>
            <a:r>
              <a:rPr lang="en-US" altLang="en-US" b="1" dirty="0">
                <a:solidFill>
                  <a:srgbClr val="FC0128"/>
                </a:solidFill>
                <a:latin typeface="Arial" panose="020B0604020202020204" pitchFamily="34" charset="0"/>
              </a:rPr>
              <a:t> </a:t>
            </a:r>
            <a:br>
              <a:rPr lang="en-US" altLang="en-US" b="1" dirty="0">
                <a:solidFill>
                  <a:srgbClr val="FC0128"/>
                </a:solidFill>
                <a:latin typeface="Arial" panose="020B0604020202020204" pitchFamily="34" charset="0"/>
              </a:rPr>
            </a:br>
            <a:r>
              <a:rPr lang="en-US" altLang="en-US" dirty="0">
                <a:solidFill>
                  <a:srgbClr val="000000"/>
                </a:solidFill>
                <a:latin typeface="Arial" panose="020B0604020202020204" pitchFamily="34" charset="0"/>
              </a:rPr>
              <a:t>for this block</a:t>
            </a:r>
          </a:p>
        </p:txBody>
      </p:sp>
      <p:sp>
        <p:nvSpPr>
          <p:cNvPr id="37919" name="Line 32"/>
          <p:cNvSpPr>
            <a:spLocks noChangeShapeType="1"/>
          </p:cNvSpPr>
          <p:nvPr/>
        </p:nvSpPr>
        <p:spPr bwMode="auto">
          <a:xfrm>
            <a:off x="6096000" y="1828800"/>
            <a:ext cx="2135188" cy="0"/>
          </a:xfrm>
          <a:prstGeom prst="line">
            <a:avLst/>
          </a:prstGeom>
          <a:noFill/>
          <a:ln w="25400">
            <a:solidFill>
              <a:srgbClr val="0FEFEA"/>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7920" name="Line 33"/>
          <p:cNvSpPr>
            <a:spLocks noChangeShapeType="1"/>
          </p:cNvSpPr>
          <p:nvPr/>
        </p:nvSpPr>
        <p:spPr bwMode="auto">
          <a:xfrm>
            <a:off x="5257800" y="2590800"/>
            <a:ext cx="0" cy="2255838"/>
          </a:xfrm>
          <a:prstGeom prst="line">
            <a:avLst/>
          </a:prstGeom>
          <a:noFill/>
          <a:ln w="25400">
            <a:solidFill>
              <a:srgbClr val="0FEFEA"/>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7921" name="Rectangle 34"/>
          <p:cNvSpPr>
            <a:spLocks noChangeArrowheads="1"/>
          </p:cNvSpPr>
          <p:nvPr/>
        </p:nvSpPr>
        <p:spPr bwMode="auto">
          <a:xfrm>
            <a:off x="3733801" y="3886200"/>
            <a:ext cx="1857375" cy="119776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Write Back</a:t>
            </a:r>
          </a:p>
          <a:p>
            <a:pPr eaLnBrk="0" fontAlgn="base" hangingPunct="0">
              <a:spcBef>
                <a:spcPct val="0"/>
              </a:spcBef>
              <a:spcAft>
                <a:spcPct val="0"/>
              </a:spcAft>
            </a:pPr>
            <a:r>
              <a:rPr lang="en-US" altLang="en-US" dirty="0">
                <a:solidFill>
                  <a:srgbClr val="000000"/>
                </a:solidFill>
                <a:latin typeface="Arial" panose="020B0604020202020204" pitchFamily="34" charset="0"/>
              </a:rPr>
              <a:t>Block; (abort</a:t>
            </a:r>
          </a:p>
          <a:p>
            <a:pPr eaLnBrk="0" fontAlgn="base" hangingPunct="0">
              <a:spcBef>
                <a:spcPct val="0"/>
              </a:spcBef>
              <a:spcAft>
                <a:spcPct val="0"/>
              </a:spcAft>
            </a:pPr>
            <a:r>
              <a:rPr lang="en-US" altLang="en-US" dirty="0">
                <a:solidFill>
                  <a:srgbClr val="000000"/>
                </a:solidFill>
                <a:latin typeface="Arial" panose="020B0604020202020204" pitchFamily="34" charset="0"/>
              </a:rPr>
              <a:t>memory access)</a:t>
            </a:r>
          </a:p>
        </p:txBody>
      </p:sp>
      <p:sp>
        <p:nvSpPr>
          <p:cNvPr id="37922" name="Rectangle 35"/>
          <p:cNvSpPr>
            <a:spLocks noChangeArrowheads="1"/>
          </p:cNvSpPr>
          <p:nvPr/>
        </p:nvSpPr>
        <p:spPr bwMode="auto">
          <a:xfrm>
            <a:off x="3657600" y="3200400"/>
            <a:ext cx="1477970" cy="643766"/>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0FEFEA"/>
                </a:solidFill>
                <a:latin typeface="Arial" panose="020B0604020202020204" pitchFamily="34" charset="0"/>
              </a:rPr>
              <a:t>Write miss</a:t>
            </a:r>
            <a:r>
              <a:rPr lang="en-US" altLang="en-US" b="1" dirty="0">
                <a:solidFill>
                  <a:srgbClr val="FC0128"/>
                </a:solidFill>
                <a:latin typeface="Arial" panose="020B0604020202020204" pitchFamily="34" charset="0"/>
              </a:rPr>
              <a:t> </a:t>
            </a:r>
            <a:br>
              <a:rPr lang="en-US" altLang="en-US" b="1" dirty="0">
                <a:solidFill>
                  <a:srgbClr val="FC0128"/>
                </a:solidFill>
                <a:latin typeface="Arial" panose="020B0604020202020204" pitchFamily="34" charset="0"/>
              </a:rPr>
            </a:br>
            <a:r>
              <a:rPr lang="en-US" altLang="en-US" dirty="0">
                <a:solidFill>
                  <a:srgbClr val="000000"/>
                </a:solidFill>
                <a:latin typeface="Arial" panose="020B0604020202020204" pitchFamily="34" charset="0"/>
              </a:rPr>
              <a:t>for this block</a:t>
            </a:r>
          </a:p>
        </p:txBody>
      </p:sp>
      <p:sp>
        <p:nvSpPr>
          <p:cNvPr id="37923" name="Line 36"/>
          <p:cNvSpPr>
            <a:spLocks noChangeShapeType="1"/>
          </p:cNvSpPr>
          <p:nvPr/>
        </p:nvSpPr>
        <p:spPr bwMode="auto">
          <a:xfrm flipV="1">
            <a:off x="6324600" y="2743200"/>
            <a:ext cx="2541588" cy="260350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dirty="0">
              <a:solidFill>
                <a:srgbClr val="000000"/>
              </a:solidFill>
            </a:endParaRPr>
          </a:p>
        </p:txBody>
      </p:sp>
      <p:sp>
        <p:nvSpPr>
          <p:cNvPr id="37924" name="Rectangle 37"/>
          <p:cNvSpPr>
            <a:spLocks noChangeArrowheads="1"/>
          </p:cNvSpPr>
          <p:nvPr/>
        </p:nvSpPr>
        <p:spPr bwMode="auto">
          <a:xfrm>
            <a:off x="6858000" y="4800600"/>
            <a:ext cx="1477970" cy="643766"/>
          </a:xfrm>
          <a:prstGeom prst="rect">
            <a:avLst/>
          </a:prstGeom>
          <a:solidFill>
            <a:schemeClr val="bg1"/>
          </a:solidFill>
          <a:ln>
            <a:noFill/>
          </a:ln>
          <a:effectLst/>
          <a:extLs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b="1" dirty="0">
                <a:solidFill>
                  <a:srgbClr val="00AE00"/>
                </a:solidFill>
                <a:latin typeface="Arial" panose="020B0604020202020204" pitchFamily="34" charset="0"/>
              </a:rPr>
              <a:t>Read miss </a:t>
            </a:r>
            <a:br>
              <a:rPr lang="en-US" altLang="en-US" b="1" dirty="0">
                <a:solidFill>
                  <a:srgbClr val="00AE00"/>
                </a:solidFill>
                <a:latin typeface="Arial" panose="020B0604020202020204" pitchFamily="34" charset="0"/>
              </a:rPr>
            </a:br>
            <a:r>
              <a:rPr lang="en-US" altLang="en-US" dirty="0">
                <a:solidFill>
                  <a:srgbClr val="000000"/>
                </a:solidFill>
                <a:latin typeface="Arial" panose="020B0604020202020204" pitchFamily="34" charset="0"/>
              </a:rPr>
              <a:t>for this block</a:t>
            </a:r>
          </a:p>
        </p:txBody>
      </p:sp>
      <p:sp>
        <p:nvSpPr>
          <p:cNvPr id="37925" name="Rectangle 38"/>
          <p:cNvSpPr>
            <a:spLocks noChangeArrowheads="1"/>
          </p:cNvSpPr>
          <p:nvPr/>
        </p:nvSpPr>
        <p:spPr bwMode="auto">
          <a:xfrm>
            <a:off x="8229600" y="4724401"/>
            <a:ext cx="1917700" cy="9128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Write Back</a:t>
            </a:r>
          </a:p>
          <a:p>
            <a:pPr eaLnBrk="0" fontAlgn="base" hangingPunct="0">
              <a:spcBef>
                <a:spcPct val="0"/>
              </a:spcBef>
              <a:spcAft>
                <a:spcPct val="0"/>
              </a:spcAft>
            </a:pPr>
            <a:r>
              <a:rPr lang="en-US" altLang="en-US" dirty="0">
                <a:solidFill>
                  <a:srgbClr val="000000"/>
                </a:solidFill>
                <a:latin typeface="Arial" panose="020B0604020202020204" pitchFamily="34" charset="0"/>
              </a:rPr>
              <a:t>Block; (abort</a:t>
            </a:r>
          </a:p>
          <a:p>
            <a:pPr eaLnBrk="0" fontAlgn="base" hangingPunct="0">
              <a:spcBef>
                <a:spcPct val="0"/>
              </a:spcBef>
              <a:spcAft>
                <a:spcPct val="0"/>
              </a:spcAft>
            </a:pPr>
            <a:r>
              <a:rPr lang="en-US" altLang="en-US" dirty="0">
                <a:solidFill>
                  <a:srgbClr val="000000"/>
                </a:solidFill>
                <a:latin typeface="Arial" panose="020B0604020202020204" pitchFamily="34" charset="0"/>
              </a:rPr>
              <a:t>memory access)</a:t>
            </a:r>
          </a:p>
        </p:txBody>
      </p:sp>
    </p:spTree>
    <p:extLst>
      <p:ext uri="{BB962C8B-B14F-4D97-AF65-F5344CB8AC3E}">
        <p14:creationId xmlns:p14="http://schemas.microsoft.com/office/powerpoint/2010/main" val="1187812807"/>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p:spPr>
        <p:txBody>
          <a:bodyPr/>
          <a:lstStyle/>
          <a:p>
            <a:r>
              <a:rPr lang="en-US" altLang="en-US" dirty="0"/>
              <a:t>Example</a:t>
            </a:r>
          </a:p>
        </p:txBody>
      </p:sp>
      <p:graphicFrame>
        <p:nvGraphicFramePr>
          <p:cNvPr id="38915" name="Object 3">
            <a:hlinkClick r:id="" action="ppaction://ole?verb=0"/>
          </p:cNvPr>
          <p:cNvGraphicFramePr>
            <a:graphicFrameLocks/>
          </p:cNvGraphicFramePr>
          <p:nvPr/>
        </p:nvGraphicFramePr>
        <p:xfrm>
          <a:off x="1524000" y="2514601"/>
          <a:ext cx="9144000" cy="2081213"/>
        </p:xfrm>
        <a:graphic>
          <a:graphicData uri="http://schemas.openxmlformats.org/presentationml/2006/ole">
            <mc:AlternateContent xmlns:mc="http://schemas.openxmlformats.org/markup-compatibility/2006">
              <mc:Choice xmlns:v="urn:schemas-microsoft-com:vml" Requires="v">
                <p:oleObj name="Worksheet" r:id="rId3" imgW="11722100" imgH="2679700" progId="Excel.Sheet.8">
                  <p:embed/>
                </p:oleObj>
              </mc:Choice>
              <mc:Fallback>
                <p:oleObj name="Worksheet" r:id="rId3" imgW="11722100" imgH="2679700" progId="Excel.Sheet.8">
                  <p:embed/>
                  <p:pic>
                    <p:nvPicPr>
                      <p:cNvPr id="38915" name="Object 3">
                        <a:hlinkClick r:id="" action="ppaction://ole?verb=0"/>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514601"/>
                        <a:ext cx="9144000" cy="20812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8916" name="Rectangle 4"/>
          <p:cNvSpPr>
            <a:spLocks noChangeArrowheads="1"/>
          </p:cNvSpPr>
          <p:nvPr/>
        </p:nvSpPr>
        <p:spPr bwMode="auto">
          <a:xfrm>
            <a:off x="3929064" y="5102226"/>
            <a:ext cx="4968875" cy="638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Assumes A1 and A2 map to same cache block,</a:t>
            </a:r>
          </a:p>
          <a:p>
            <a:pPr eaLnBrk="0" fontAlgn="base" hangingPunct="0">
              <a:spcBef>
                <a:spcPct val="0"/>
              </a:spcBef>
              <a:spcAft>
                <a:spcPct val="0"/>
              </a:spcAft>
            </a:pPr>
            <a:r>
              <a:rPr lang="en-US" altLang="en-US" dirty="0">
                <a:solidFill>
                  <a:srgbClr val="000000"/>
                </a:solidFill>
                <a:latin typeface="Arial" panose="020B0604020202020204" pitchFamily="34" charset="0"/>
              </a:rPr>
              <a:t>initial cache state is invalid</a:t>
            </a:r>
          </a:p>
        </p:txBody>
      </p:sp>
    </p:spTree>
    <p:extLst>
      <p:ext uri="{BB962C8B-B14F-4D97-AF65-F5344CB8AC3E}">
        <p14:creationId xmlns:p14="http://schemas.microsoft.com/office/powerpoint/2010/main" val="236089220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p:spPr>
        <p:txBody>
          <a:bodyPr/>
          <a:lstStyle/>
          <a:p>
            <a:r>
              <a:rPr lang="en-US" altLang="en-US" dirty="0"/>
              <a:t>Example</a:t>
            </a:r>
          </a:p>
        </p:txBody>
      </p:sp>
      <p:graphicFrame>
        <p:nvGraphicFramePr>
          <p:cNvPr id="39939" name="Object 3">
            <a:hlinkClick r:id="" action="ppaction://ole?verb=0"/>
          </p:cNvPr>
          <p:cNvGraphicFramePr>
            <a:graphicFrameLocks/>
          </p:cNvGraphicFramePr>
          <p:nvPr/>
        </p:nvGraphicFramePr>
        <p:xfrm>
          <a:off x="1524000" y="2514600"/>
          <a:ext cx="9144000" cy="2014538"/>
        </p:xfrm>
        <a:graphic>
          <a:graphicData uri="http://schemas.openxmlformats.org/presentationml/2006/ole">
            <mc:AlternateContent xmlns:mc="http://schemas.openxmlformats.org/markup-compatibility/2006">
              <mc:Choice xmlns:v="urn:schemas-microsoft-com:vml" Requires="v">
                <p:oleObj name="Worksheet" r:id="rId3" imgW="11722100" imgH="2679700" progId="Excel.Sheet.8">
                  <p:embed/>
                </p:oleObj>
              </mc:Choice>
              <mc:Fallback>
                <p:oleObj name="Worksheet" r:id="rId3" imgW="11722100" imgH="2679700" progId="Excel.Sheet.8">
                  <p:embed/>
                  <p:pic>
                    <p:nvPicPr>
                      <p:cNvPr id="39939" name="Object 3">
                        <a:hlinkClick r:id="" action="ppaction://ole?verb=0"/>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514600"/>
                        <a:ext cx="9144000" cy="2014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9940" name="Rectangle 4"/>
          <p:cNvSpPr>
            <a:spLocks noChangeArrowheads="1"/>
          </p:cNvSpPr>
          <p:nvPr/>
        </p:nvSpPr>
        <p:spPr bwMode="auto">
          <a:xfrm>
            <a:off x="3929064" y="5102225"/>
            <a:ext cx="4905375" cy="363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Assumes A1 and A2 map to same cache block</a:t>
            </a:r>
          </a:p>
        </p:txBody>
      </p:sp>
    </p:spTree>
    <p:extLst>
      <p:ext uri="{BB962C8B-B14F-4D97-AF65-F5344CB8AC3E}">
        <p14:creationId xmlns:p14="http://schemas.microsoft.com/office/powerpoint/2010/main" val="301919873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p:spPr>
        <p:txBody>
          <a:bodyPr/>
          <a:lstStyle/>
          <a:p>
            <a:r>
              <a:rPr lang="en-US" altLang="en-US" dirty="0"/>
              <a:t>Example</a:t>
            </a:r>
          </a:p>
        </p:txBody>
      </p:sp>
      <p:graphicFrame>
        <p:nvGraphicFramePr>
          <p:cNvPr id="40963" name="Object 3">
            <a:hlinkClick r:id="" action="ppaction://ole?verb=0"/>
          </p:cNvPr>
          <p:cNvGraphicFramePr>
            <a:graphicFrameLocks/>
          </p:cNvGraphicFramePr>
          <p:nvPr/>
        </p:nvGraphicFramePr>
        <p:xfrm>
          <a:off x="1524000" y="2514600"/>
          <a:ext cx="9144000" cy="2082800"/>
        </p:xfrm>
        <a:graphic>
          <a:graphicData uri="http://schemas.openxmlformats.org/presentationml/2006/ole">
            <mc:AlternateContent xmlns:mc="http://schemas.openxmlformats.org/markup-compatibility/2006">
              <mc:Choice xmlns:v="urn:schemas-microsoft-com:vml" Requires="v">
                <p:oleObj name="Worksheet" r:id="rId3" imgW="11722100" imgH="2679700" progId="Excel.Sheet.8">
                  <p:embed/>
                </p:oleObj>
              </mc:Choice>
              <mc:Fallback>
                <p:oleObj name="Worksheet" r:id="rId3" imgW="11722100" imgH="2679700" progId="Excel.Sheet.8">
                  <p:embed/>
                  <p:pic>
                    <p:nvPicPr>
                      <p:cNvPr id="40963" name="Object 3">
                        <a:hlinkClick r:id="" action="ppaction://ole?verb=0"/>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514600"/>
                        <a:ext cx="9144000" cy="2082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4" name="Rectangle 4"/>
          <p:cNvSpPr>
            <a:spLocks noChangeArrowheads="1"/>
          </p:cNvSpPr>
          <p:nvPr/>
        </p:nvSpPr>
        <p:spPr bwMode="auto">
          <a:xfrm>
            <a:off x="3929064" y="5102225"/>
            <a:ext cx="4905375" cy="363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Assumes A1 and A2 map to same cache block</a:t>
            </a:r>
          </a:p>
        </p:txBody>
      </p:sp>
    </p:spTree>
    <p:extLst>
      <p:ext uri="{BB962C8B-B14F-4D97-AF65-F5344CB8AC3E}">
        <p14:creationId xmlns:p14="http://schemas.microsoft.com/office/powerpoint/2010/main" val="388525249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noFill/>
        </p:spPr>
        <p:txBody>
          <a:bodyPr/>
          <a:lstStyle/>
          <a:p>
            <a:r>
              <a:rPr lang="en-US" altLang="en-US" dirty="0"/>
              <a:t>Example</a:t>
            </a:r>
          </a:p>
        </p:txBody>
      </p:sp>
      <p:graphicFrame>
        <p:nvGraphicFramePr>
          <p:cNvPr id="41987" name="Object 3">
            <a:hlinkClick r:id="" action="ppaction://ole?verb=0"/>
          </p:cNvPr>
          <p:cNvGraphicFramePr>
            <a:graphicFrameLocks/>
          </p:cNvGraphicFramePr>
          <p:nvPr/>
        </p:nvGraphicFramePr>
        <p:xfrm>
          <a:off x="1524000" y="2514601"/>
          <a:ext cx="9144000" cy="2081213"/>
        </p:xfrm>
        <a:graphic>
          <a:graphicData uri="http://schemas.openxmlformats.org/presentationml/2006/ole">
            <mc:AlternateContent xmlns:mc="http://schemas.openxmlformats.org/markup-compatibility/2006">
              <mc:Choice xmlns:v="urn:schemas-microsoft-com:vml" Requires="v">
                <p:oleObj name="Worksheet" r:id="rId3" imgW="11722100" imgH="2679700" progId="Excel.Sheet.8">
                  <p:embed/>
                </p:oleObj>
              </mc:Choice>
              <mc:Fallback>
                <p:oleObj name="Worksheet" r:id="rId3" imgW="11722100" imgH="2679700" progId="Excel.Sheet.8">
                  <p:embed/>
                  <p:pic>
                    <p:nvPicPr>
                      <p:cNvPr id="41987" name="Object 3">
                        <a:hlinkClick r:id="" action="ppaction://ole?verb=0"/>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514601"/>
                        <a:ext cx="9144000" cy="20812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988" name="Rectangle 4"/>
          <p:cNvSpPr>
            <a:spLocks noChangeArrowheads="1"/>
          </p:cNvSpPr>
          <p:nvPr/>
        </p:nvSpPr>
        <p:spPr bwMode="auto">
          <a:xfrm>
            <a:off x="3929064" y="5102225"/>
            <a:ext cx="4905375" cy="363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Assumes A1 and A2 map to same cache block</a:t>
            </a:r>
          </a:p>
        </p:txBody>
      </p:sp>
    </p:spTree>
    <p:extLst>
      <p:ext uri="{BB962C8B-B14F-4D97-AF65-F5344CB8AC3E}">
        <p14:creationId xmlns:p14="http://schemas.microsoft.com/office/powerpoint/2010/main" val="81394253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noFill/>
        </p:spPr>
        <p:txBody>
          <a:bodyPr/>
          <a:lstStyle/>
          <a:p>
            <a:r>
              <a:rPr lang="en-US" altLang="en-US" dirty="0"/>
              <a:t>Example</a:t>
            </a:r>
          </a:p>
        </p:txBody>
      </p:sp>
      <p:graphicFrame>
        <p:nvGraphicFramePr>
          <p:cNvPr id="43011" name="Object 3">
            <a:hlinkClick r:id="" action="ppaction://ole?verb=0"/>
          </p:cNvPr>
          <p:cNvGraphicFramePr>
            <a:graphicFrameLocks/>
          </p:cNvGraphicFramePr>
          <p:nvPr/>
        </p:nvGraphicFramePr>
        <p:xfrm>
          <a:off x="1524000" y="2514600"/>
          <a:ext cx="9144000" cy="2082800"/>
        </p:xfrm>
        <a:graphic>
          <a:graphicData uri="http://schemas.openxmlformats.org/presentationml/2006/ole">
            <mc:AlternateContent xmlns:mc="http://schemas.openxmlformats.org/markup-compatibility/2006">
              <mc:Choice xmlns:v="urn:schemas-microsoft-com:vml" Requires="v">
                <p:oleObj name="Worksheet" r:id="rId3" imgW="11722100" imgH="2679700" progId="Excel.Sheet.8">
                  <p:embed/>
                </p:oleObj>
              </mc:Choice>
              <mc:Fallback>
                <p:oleObj name="Worksheet" r:id="rId3" imgW="11722100" imgH="2679700" progId="Excel.Sheet.8">
                  <p:embed/>
                  <p:pic>
                    <p:nvPicPr>
                      <p:cNvPr id="43011" name="Object 3">
                        <a:hlinkClick r:id="" action="ppaction://ole?verb=0"/>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514600"/>
                        <a:ext cx="9144000" cy="2082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3012" name="Rectangle 4"/>
          <p:cNvSpPr>
            <a:spLocks noChangeArrowheads="1"/>
          </p:cNvSpPr>
          <p:nvPr/>
        </p:nvSpPr>
        <p:spPr bwMode="auto">
          <a:xfrm>
            <a:off x="3929064" y="5102225"/>
            <a:ext cx="4905375" cy="363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Assumes A1 and A2 map to same cache block</a:t>
            </a:r>
          </a:p>
        </p:txBody>
      </p:sp>
    </p:spTree>
    <p:extLst>
      <p:ext uri="{BB962C8B-B14F-4D97-AF65-F5344CB8AC3E}">
        <p14:creationId xmlns:p14="http://schemas.microsoft.com/office/powerpoint/2010/main" val="361318497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9272C97-863D-143E-4EC5-CE024DECF110}"/>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EEE83D25-560B-396B-8BC1-830F44574103}"/>
              </a:ext>
            </a:extLst>
          </p:cNvPr>
          <p:cNvSpPr>
            <a:spLocks noGrp="1" noChangeArrowheads="1"/>
          </p:cNvSpPr>
          <p:nvPr>
            <p:ph type="title"/>
          </p:nvPr>
        </p:nvSpPr>
        <p:spPr>
          <a:xfrm>
            <a:off x="1207698" y="33068"/>
            <a:ext cx="10308566" cy="1143000"/>
          </a:xfrm>
          <a:noFill/>
        </p:spPr>
        <p:txBody>
          <a:bodyPr/>
          <a:lstStyle/>
          <a:p>
            <a:r>
              <a:rPr lang="en-US" altLang="en-US">
                <a:solidFill>
                  <a:schemeClr val="accent1">
                    <a:lumMod val="75000"/>
                  </a:schemeClr>
                </a:solidFill>
              </a:rPr>
              <a:t>Multiprocessor </a:t>
            </a:r>
            <a:r>
              <a:rPr lang="en-US" altLang="en-US" dirty="0">
                <a:solidFill>
                  <a:schemeClr val="accent1">
                    <a:lumMod val="75000"/>
                  </a:schemeClr>
                </a:solidFill>
              </a:rPr>
              <a:t>Shared Memory Problem Cache Review</a:t>
            </a:r>
          </a:p>
        </p:txBody>
      </p:sp>
      <p:sp>
        <p:nvSpPr>
          <p:cNvPr id="8" name="Rectangle 7">
            <a:extLst>
              <a:ext uri="{FF2B5EF4-FFF2-40B4-BE49-F238E27FC236}">
                <a16:creationId xmlns:a16="http://schemas.microsoft.com/office/drawing/2014/main" id="{9DCCCC7D-8B6E-0935-4783-54FE17182665}"/>
              </a:ext>
            </a:extLst>
          </p:cNvPr>
          <p:cNvSpPr/>
          <p:nvPr/>
        </p:nvSpPr>
        <p:spPr bwMode="auto">
          <a:xfrm>
            <a:off x="9905999" y="6323162"/>
            <a:ext cx="1854679" cy="345057"/>
          </a:xfrm>
          <a:prstGeom prst="rect">
            <a:avLst/>
          </a:prstGeom>
          <a:solidFill>
            <a:schemeClr val="bg1"/>
          </a:solidFill>
          <a:ln w="28575" cap="flat" cmpd="sng" algn="ctr">
            <a:no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accent1">
                    <a:lumMod val="75000"/>
                  </a:schemeClr>
                </a:solidFill>
                <a:effectLst/>
                <a:latin typeface="Comic Sans MS" pitchFamily="66" charset="0"/>
              </a:rPr>
              <a:t>CSCI 6461 Lancaster</a:t>
            </a:r>
          </a:p>
        </p:txBody>
      </p:sp>
      <p:grpSp>
        <p:nvGrpSpPr>
          <p:cNvPr id="10" name="Group 9">
            <a:extLst>
              <a:ext uri="{FF2B5EF4-FFF2-40B4-BE49-F238E27FC236}">
                <a16:creationId xmlns:a16="http://schemas.microsoft.com/office/drawing/2014/main" id="{3F6D2892-24AA-F868-9D92-ED586628C1BB}"/>
              </a:ext>
            </a:extLst>
          </p:cNvPr>
          <p:cNvGrpSpPr/>
          <p:nvPr/>
        </p:nvGrpSpPr>
        <p:grpSpPr>
          <a:xfrm>
            <a:off x="59014" y="1447800"/>
            <a:ext cx="1745523" cy="1146325"/>
            <a:chOff x="1716656" y="1447800"/>
            <a:chExt cx="1854679" cy="1709468"/>
          </a:xfrm>
        </p:grpSpPr>
        <p:sp>
          <p:nvSpPr>
            <p:cNvPr id="2" name="Rectangle 1">
              <a:extLst>
                <a:ext uri="{FF2B5EF4-FFF2-40B4-BE49-F238E27FC236}">
                  <a16:creationId xmlns:a16="http://schemas.microsoft.com/office/drawing/2014/main" id="{91768B4F-8720-BB6B-0B2B-D675BEE66B02}"/>
                </a:ext>
              </a:extLst>
            </p:cNvPr>
            <p:cNvSpPr/>
            <p:nvPr/>
          </p:nvSpPr>
          <p:spPr bwMode="auto">
            <a:xfrm>
              <a:off x="2195421" y="2674189"/>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omic Sans MS" pitchFamily="66" charset="0"/>
                </a:rPr>
                <a:t>L1</a:t>
              </a:r>
              <a:endParaRPr kumimoji="0" lang="en-US" sz="1800" b="0" i="0" u="none" strike="noStrike" cap="none" normalizeH="0" baseline="0" dirty="0">
                <a:ln>
                  <a:noFill/>
                </a:ln>
                <a:solidFill>
                  <a:schemeClr val="tx1"/>
                </a:solidFill>
                <a:effectLst/>
                <a:latin typeface="Comic Sans MS" pitchFamily="66" charset="0"/>
              </a:endParaRPr>
            </a:p>
          </p:txBody>
        </p:sp>
        <p:sp>
          <p:nvSpPr>
            <p:cNvPr id="3" name="Oval 2">
              <a:extLst>
                <a:ext uri="{FF2B5EF4-FFF2-40B4-BE49-F238E27FC236}">
                  <a16:creationId xmlns:a16="http://schemas.microsoft.com/office/drawing/2014/main" id="{BEFDA282-D044-4F40-6B70-CF7B3D370760}"/>
                </a:ext>
              </a:extLst>
            </p:cNvPr>
            <p:cNvSpPr/>
            <p:nvPr/>
          </p:nvSpPr>
          <p:spPr bwMode="auto">
            <a:xfrm>
              <a:off x="1716656" y="1447800"/>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A</a:t>
              </a:r>
            </a:p>
          </p:txBody>
        </p:sp>
      </p:grpSp>
      <p:grpSp>
        <p:nvGrpSpPr>
          <p:cNvPr id="9" name="Group 8">
            <a:extLst>
              <a:ext uri="{FF2B5EF4-FFF2-40B4-BE49-F238E27FC236}">
                <a16:creationId xmlns:a16="http://schemas.microsoft.com/office/drawing/2014/main" id="{303331E2-2356-DF94-9BCD-29EEECD7C128}"/>
              </a:ext>
            </a:extLst>
          </p:cNvPr>
          <p:cNvGrpSpPr/>
          <p:nvPr/>
        </p:nvGrpSpPr>
        <p:grpSpPr>
          <a:xfrm>
            <a:off x="2348496" y="1447800"/>
            <a:ext cx="1745523" cy="1139576"/>
            <a:chOff x="5753821" y="1457864"/>
            <a:chExt cx="1854679" cy="1699404"/>
          </a:xfrm>
        </p:grpSpPr>
        <p:sp>
          <p:nvSpPr>
            <p:cNvPr id="4" name="Oval 3">
              <a:extLst>
                <a:ext uri="{FF2B5EF4-FFF2-40B4-BE49-F238E27FC236}">
                  <a16:creationId xmlns:a16="http://schemas.microsoft.com/office/drawing/2014/main" id="{E1010F5D-7B58-3445-A0D2-FE0951073871}"/>
                </a:ext>
              </a:extLst>
            </p:cNvPr>
            <p:cNvSpPr/>
            <p:nvPr/>
          </p:nvSpPr>
          <p:spPr bwMode="auto">
            <a:xfrm>
              <a:off x="5753821" y="1457864"/>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B</a:t>
              </a:r>
            </a:p>
          </p:txBody>
        </p:sp>
        <p:sp>
          <p:nvSpPr>
            <p:cNvPr id="5" name="Rectangle 4">
              <a:extLst>
                <a:ext uri="{FF2B5EF4-FFF2-40B4-BE49-F238E27FC236}">
                  <a16:creationId xmlns:a16="http://schemas.microsoft.com/office/drawing/2014/main" id="{1958A86D-9D44-B582-F804-6ADC8BA86D6C}"/>
                </a:ext>
              </a:extLst>
            </p:cNvPr>
            <p:cNvSpPr/>
            <p:nvPr/>
          </p:nvSpPr>
          <p:spPr bwMode="auto">
            <a:xfrm>
              <a:off x="6297284" y="2674189"/>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L1</a:t>
              </a:r>
            </a:p>
          </p:txBody>
        </p:sp>
      </p:grpSp>
      <p:grpSp>
        <p:nvGrpSpPr>
          <p:cNvPr id="15" name="Group 14">
            <a:extLst>
              <a:ext uri="{FF2B5EF4-FFF2-40B4-BE49-F238E27FC236}">
                <a16:creationId xmlns:a16="http://schemas.microsoft.com/office/drawing/2014/main" id="{C160EB7A-4629-B693-0B71-BDCBEB943F5B}"/>
              </a:ext>
            </a:extLst>
          </p:cNvPr>
          <p:cNvGrpSpPr/>
          <p:nvPr/>
        </p:nvGrpSpPr>
        <p:grpSpPr>
          <a:xfrm>
            <a:off x="4539195" y="1447800"/>
            <a:ext cx="1745523" cy="1146325"/>
            <a:chOff x="6477006" y="1551317"/>
            <a:chExt cx="1854679" cy="1709468"/>
          </a:xfrm>
        </p:grpSpPr>
        <p:sp>
          <p:nvSpPr>
            <p:cNvPr id="6" name="Rectangle 5">
              <a:extLst>
                <a:ext uri="{FF2B5EF4-FFF2-40B4-BE49-F238E27FC236}">
                  <a16:creationId xmlns:a16="http://schemas.microsoft.com/office/drawing/2014/main" id="{0702E931-4E89-2CF4-19AA-87896A81E7EA}"/>
                </a:ext>
              </a:extLst>
            </p:cNvPr>
            <p:cNvSpPr/>
            <p:nvPr/>
          </p:nvSpPr>
          <p:spPr bwMode="auto">
            <a:xfrm>
              <a:off x="6955771" y="2777706"/>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L1</a:t>
              </a:r>
            </a:p>
          </p:txBody>
        </p:sp>
        <p:sp>
          <p:nvSpPr>
            <p:cNvPr id="7" name="Oval 6">
              <a:extLst>
                <a:ext uri="{FF2B5EF4-FFF2-40B4-BE49-F238E27FC236}">
                  <a16:creationId xmlns:a16="http://schemas.microsoft.com/office/drawing/2014/main" id="{B3349474-0E8B-7B47-5155-E2B4207CEE44}"/>
                </a:ext>
              </a:extLst>
            </p:cNvPr>
            <p:cNvSpPr/>
            <p:nvPr/>
          </p:nvSpPr>
          <p:spPr bwMode="auto">
            <a:xfrm>
              <a:off x="6477006" y="1551317"/>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C</a:t>
              </a:r>
            </a:p>
          </p:txBody>
        </p:sp>
      </p:grpSp>
      <p:grpSp>
        <p:nvGrpSpPr>
          <p:cNvPr id="16" name="Group 15">
            <a:extLst>
              <a:ext uri="{FF2B5EF4-FFF2-40B4-BE49-F238E27FC236}">
                <a16:creationId xmlns:a16="http://schemas.microsoft.com/office/drawing/2014/main" id="{A837B852-EB17-8C68-EF77-2CF2947CFB18}"/>
              </a:ext>
            </a:extLst>
          </p:cNvPr>
          <p:cNvGrpSpPr/>
          <p:nvPr/>
        </p:nvGrpSpPr>
        <p:grpSpPr>
          <a:xfrm>
            <a:off x="6858435" y="1447800"/>
            <a:ext cx="1745523" cy="1146325"/>
            <a:chOff x="8941280" y="1548441"/>
            <a:chExt cx="1854679" cy="1709468"/>
          </a:xfrm>
        </p:grpSpPr>
        <p:sp>
          <p:nvSpPr>
            <p:cNvPr id="11" name="Rectangle 10">
              <a:extLst>
                <a:ext uri="{FF2B5EF4-FFF2-40B4-BE49-F238E27FC236}">
                  <a16:creationId xmlns:a16="http://schemas.microsoft.com/office/drawing/2014/main" id="{81AF9E7D-A8AF-28B7-C52A-421342DD6295}"/>
                </a:ext>
              </a:extLst>
            </p:cNvPr>
            <p:cNvSpPr/>
            <p:nvPr/>
          </p:nvSpPr>
          <p:spPr bwMode="auto">
            <a:xfrm>
              <a:off x="9463175" y="2774830"/>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L1</a:t>
              </a:r>
            </a:p>
          </p:txBody>
        </p:sp>
        <p:sp>
          <p:nvSpPr>
            <p:cNvPr id="12" name="Oval 11">
              <a:extLst>
                <a:ext uri="{FF2B5EF4-FFF2-40B4-BE49-F238E27FC236}">
                  <a16:creationId xmlns:a16="http://schemas.microsoft.com/office/drawing/2014/main" id="{8256AB1A-6C0B-4470-9C5B-777F39F0184B}"/>
                </a:ext>
              </a:extLst>
            </p:cNvPr>
            <p:cNvSpPr/>
            <p:nvPr/>
          </p:nvSpPr>
          <p:spPr bwMode="auto">
            <a:xfrm>
              <a:off x="8941280" y="1548441"/>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D</a:t>
              </a:r>
            </a:p>
          </p:txBody>
        </p:sp>
      </p:grpSp>
      <p:sp>
        <p:nvSpPr>
          <p:cNvPr id="13" name="Rectangle 12">
            <a:extLst>
              <a:ext uri="{FF2B5EF4-FFF2-40B4-BE49-F238E27FC236}">
                <a16:creationId xmlns:a16="http://schemas.microsoft.com/office/drawing/2014/main" id="{0FBFB115-4861-78E8-1B27-FDD551BA123F}"/>
              </a:ext>
            </a:extLst>
          </p:cNvPr>
          <p:cNvSpPr/>
          <p:nvPr/>
        </p:nvSpPr>
        <p:spPr bwMode="auto">
          <a:xfrm>
            <a:off x="470369" y="2752243"/>
            <a:ext cx="3112170" cy="489768"/>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L2</a:t>
            </a:r>
          </a:p>
        </p:txBody>
      </p:sp>
      <p:sp>
        <p:nvSpPr>
          <p:cNvPr id="14" name="Rectangle 13">
            <a:extLst>
              <a:ext uri="{FF2B5EF4-FFF2-40B4-BE49-F238E27FC236}">
                <a16:creationId xmlns:a16="http://schemas.microsoft.com/office/drawing/2014/main" id="{91CDE1F1-0F29-0C02-593D-0E950B867EF0}"/>
              </a:ext>
            </a:extLst>
          </p:cNvPr>
          <p:cNvSpPr/>
          <p:nvPr/>
        </p:nvSpPr>
        <p:spPr bwMode="auto">
          <a:xfrm>
            <a:off x="4989783" y="2752243"/>
            <a:ext cx="3112170" cy="489768"/>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L2</a:t>
            </a:r>
          </a:p>
        </p:txBody>
      </p:sp>
      <p:cxnSp>
        <p:nvCxnSpPr>
          <p:cNvPr id="20" name="Straight Connector 19">
            <a:extLst>
              <a:ext uri="{FF2B5EF4-FFF2-40B4-BE49-F238E27FC236}">
                <a16:creationId xmlns:a16="http://schemas.microsoft.com/office/drawing/2014/main" id="{EBEE0D56-085B-8D51-5577-DCA262107545}"/>
              </a:ext>
            </a:extLst>
          </p:cNvPr>
          <p:cNvCxnSpPr>
            <a:stCxn id="2" idx="2"/>
          </p:cNvCxnSpPr>
          <p:nvPr/>
        </p:nvCxnSpPr>
        <p:spPr bwMode="auto">
          <a:xfrm>
            <a:off x="870885" y="2594125"/>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Connector 23">
            <a:extLst>
              <a:ext uri="{FF2B5EF4-FFF2-40B4-BE49-F238E27FC236}">
                <a16:creationId xmlns:a16="http://schemas.microsoft.com/office/drawing/2014/main" id="{E83218AD-7EC3-C987-DDA7-2F6EEDF2296F}"/>
              </a:ext>
            </a:extLst>
          </p:cNvPr>
          <p:cNvCxnSpPr/>
          <p:nvPr/>
        </p:nvCxnSpPr>
        <p:spPr bwMode="auto">
          <a:xfrm>
            <a:off x="7725145" y="2591029"/>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DC0CB57B-7625-609B-F0FF-B5F224B7BB38}"/>
              </a:ext>
            </a:extLst>
          </p:cNvPr>
          <p:cNvCxnSpPr/>
          <p:nvPr/>
        </p:nvCxnSpPr>
        <p:spPr bwMode="auto">
          <a:xfrm>
            <a:off x="3187505" y="2584834"/>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a:extLst>
              <a:ext uri="{FF2B5EF4-FFF2-40B4-BE49-F238E27FC236}">
                <a16:creationId xmlns:a16="http://schemas.microsoft.com/office/drawing/2014/main" id="{53C880B3-01B5-AD8F-608A-07D21034076D}"/>
              </a:ext>
            </a:extLst>
          </p:cNvPr>
          <p:cNvCxnSpPr/>
          <p:nvPr/>
        </p:nvCxnSpPr>
        <p:spPr bwMode="auto">
          <a:xfrm>
            <a:off x="5360717" y="2591029"/>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ectangle 26">
            <a:extLst>
              <a:ext uri="{FF2B5EF4-FFF2-40B4-BE49-F238E27FC236}">
                <a16:creationId xmlns:a16="http://schemas.microsoft.com/office/drawing/2014/main" id="{068B9E34-AA46-C855-AE1B-DB1F409C3FA2}"/>
              </a:ext>
            </a:extLst>
          </p:cNvPr>
          <p:cNvSpPr/>
          <p:nvPr/>
        </p:nvSpPr>
        <p:spPr bwMode="auto">
          <a:xfrm>
            <a:off x="470369" y="3394159"/>
            <a:ext cx="7631584" cy="403134"/>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L3</a:t>
            </a:r>
          </a:p>
        </p:txBody>
      </p:sp>
      <p:cxnSp>
        <p:nvCxnSpPr>
          <p:cNvPr id="28" name="Straight Connector 27">
            <a:extLst>
              <a:ext uri="{FF2B5EF4-FFF2-40B4-BE49-F238E27FC236}">
                <a16:creationId xmlns:a16="http://schemas.microsoft.com/office/drawing/2014/main" id="{CECBB750-B88B-20D6-D8A7-4C71F959580B}"/>
              </a:ext>
            </a:extLst>
          </p:cNvPr>
          <p:cNvCxnSpPr/>
          <p:nvPr/>
        </p:nvCxnSpPr>
        <p:spPr bwMode="auto">
          <a:xfrm>
            <a:off x="1883591" y="3235164"/>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28">
            <a:extLst>
              <a:ext uri="{FF2B5EF4-FFF2-40B4-BE49-F238E27FC236}">
                <a16:creationId xmlns:a16="http://schemas.microsoft.com/office/drawing/2014/main" id="{D4F88BBF-2F6A-8E93-4FC6-2BE6B55A6278}"/>
              </a:ext>
            </a:extLst>
          </p:cNvPr>
          <p:cNvCxnSpPr/>
          <p:nvPr/>
        </p:nvCxnSpPr>
        <p:spPr bwMode="auto">
          <a:xfrm>
            <a:off x="6542918" y="3222781"/>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Rectangle 30">
            <a:extLst>
              <a:ext uri="{FF2B5EF4-FFF2-40B4-BE49-F238E27FC236}">
                <a16:creationId xmlns:a16="http://schemas.microsoft.com/office/drawing/2014/main" id="{09F4A454-46A2-679E-37FC-346B33E4DAF1}"/>
              </a:ext>
            </a:extLst>
          </p:cNvPr>
          <p:cNvSpPr/>
          <p:nvPr/>
        </p:nvSpPr>
        <p:spPr bwMode="auto">
          <a:xfrm>
            <a:off x="470369" y="4099989"/>
            <a:ext cx="7631584" cy="1008174"/>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Memory</a:t>
            </a:r>
          </a:p>
        </p:txBody>
      </p:sp>
      <p:cxnSp>
        <p:nvCxnSpPr>
          <p:cNvPr id="32" name="Straight Connector 31">
            <a:extLst>
              <a:ext uri="{FF2B5EF4-FFF2-40B4-BE49-F238E27FC236}">
                <a16:creationId xmlns:a16="http://schemas.microsoft.com/office/drawing/2014/main" id="{F85682D7-A365-0939-1FD4-9CD94A2452C7}"/>
              </a:ext>
            </a:extLst>
          </p:cNvPr>
          <p:cNvCxnSpPr>
            <a:stCxn id="27" idx="2"/>
            <a:endCxn id="31" idx="0"/>
          </p:cNvCxnSpPr>
          <p:nvPr/>
        </p:nvCxnSpPr>
        <p:spPr bwMode="auto">
          <a:xfrm>
            <a:off x="4286161" y="3797293"/>
            <a:ext cx="0" cy="30269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a:extLst>
              <a:ext uri="{FF2B5EF4-FFF2-40B4-BE49-F238E27FC236}">
                <a16:creationId xmlns:a16="http://schemas.microsoft.com/office/drawing/2014/main" id="{2ED8CBFD-0C63-B048-7D12-39D4E729A8F6}"/>
              </a:ext>
            </a:extLst>
          </p:cNvPr>
          <p:cNvSpPr txBox="1"/>
          <p:nvPr/>
        </p:nvSpPr>
        <p:spPr>
          <a:xfrm>
            <a:off x="9628139" y="1863326"/>
            <a:ext cx="1260281" cy="400110"/>
          </a:xfrm>
          <a:prstGeom prst="rect">
            <a:avLst/>
          </a:prstGeom>
          <a:noFill/>
        </p:spPr>
        <p:txBody>
          <a:bodyPr wrap="none" rtlCol="0">
            <a:spAutoFit/>
          </a:bodyPr>
          <a:lstStyle/>
          <a:p>
            <a:r>
              <a:rPr lang="en-US" sz="2000" dirty="0">
                <a:solidFill>
                  <a:schemeClr val="accent1">
                    <a:lumMod val="75000"/>
                  </a:schemeClr>
                </a:solidFill>
              </a:rPr>
              <a:t>Inclusion</a:t>
            </a:r>
          </a:p>
        </p:txBody>
      </p:sp>
      <p:sp>
        <p:nvSpPr>
          <p:cNvPr id="17" name="TextBox 16">
            <a:extLst>
              <a:ext uri="{FF2B5EF4-FFF2-40B4-BE49-F238E27FC236}">
                <a16:creationId xmlns:a16="http://schemas.microsoft.com/office/drawing/2014/main" id="{E362CCF8-B748-7B92-D7AD-49971E2D65E9}"/>
              </a:ext>
            </a:extLst>
          </p:cNvPr>
          <p:cNvSpPr txBox="1"/>
          <p:nvPr/>
        </p:nvSpPr>
        <p:spPr>
          <a:xfrm>
            <a:off x="8258687" y="2490609"/>
            <a:ext cx="3712125" cy="2800767"/>
          </a:xfrm>
          <a:prstGeom prst="rect">
            <a:avLst/>
          </a:prstGeom>
          <a:noFill/>
        </p:spPr>
        <p:txBody>
          <a:bodyPr wrap="square" rtlCol="0">
            <a:spAutoFit/>
          </a:bodyPr>
          <a:lstStyle/>
          <a:p>
            <a:pPr marL="285750" indent="-285750">
              <a:buFont typeface="Arial" panose="020B0604020202020204" pitchFamily="34" charset="0"/>
              <a:buChar char="•"/>
            </a:pPr>
            <a:r>
              <a:rPr lang="en-US" sz="1600" dirty="0"/>
              <a:t>Every data entry in the L1 cache will also be stored in the L2 cache. Data in the L2 cache should be present in the L3 cache if available, and so forth up the hierarchy.</a:t>
            </a:r>
          </a:p>
          <a:p>
            <a:pPr marL="285750" indent="-285750">
              <a:buFont typeface="Arial" panose="020B0604020202020204" pitchFamily="34" charset="0"/>
              <a:buChar char="•"/>
            </a:pPr>
            <a:r>
              <a:rPr lang="en-US" sz="1600" dirty="0"/>
              <a:t>If a data block is evicted from a higher-level cache (like L2), the corresponding data in the lower-level caches (like L1) should also be evicted to maintain inclusion.</a:t>
            </a:r>
          </a:p>
        </p:txBody>
      </p:sp>
    </p:spTree>
    <p:extLst>
      <p:ext uri="{BB962C8B-B14F-4D97-AF65-F5344CB8AC3E}">
        <p14:creationId xmlns:p14="http://schemas.microsoft.com/office/powerpoint/2010/main" val="1041738331"/>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26"/>
          <p:cNvSpPr>
            <a:spLocks noGrp="1" noChangeArrowheads="1"/>
          </p:cNvSpPr>
          <p:nvPr>
            <p:ph type="title"/>
          </p:nvPr>
        </p:nvSpPr>
        <p:spPr>
          <a:noFill/>
        </p:spPr>
        <p:txBody>
          <a:bodyPr/>
          <a:lstStyle/>
          <a:p>
            <a:r>
              <a:rPr lang="en-US" altLang="en-US" dirty="0"/>
              <a:t>Example</a:t>
            </a:r>
          </a:p>
        </p:txBody>
      </p:sp>
      <p:graphicFrame>
        <p:nvGraphicFramePr>
          <p:cNvPr id="44035" name="Object 1027">
            <a:hlinkClick r:id="" action="ppaction://ole?verb=0"/>
          </p:cNvPr>
          <p:cNvGraphicFramePr>
            <a:graphicFrameLocks/>
          </p:cNvGraphicFramePr>
          <p:nvPr/>
        </p:nvGraphicFramePr>
        <p:xfrm>
          <a:off x="1524001" y="2514600"/>
          <a:ext cx="9147175" cy="1905000"/>
        </p:xfrm>
        <a:graphic>
          <a:graphicData uri="http://schemas.openxmlformats.org/presentationml/2006/ole">
            <mc:AlternateContent xmlns:mc="http://schemas.openxmlformats.org/markup-compatibility/2006">
              <mc:Choice xmlns:v="urn:schemas-microsoft-com:vml" Requires="v">
                <p:oleObj name="Worksheet" r:id="rId3" imgW="11722100" imgH="2679700" progId="Excel.Sheet.8">
                  <p:embed/>
                </p:oleObj>
              </mc:Choice>
              <mc:Fallback>
                <p:oleObj name="Worksheet" r:id="rId3" imgW="11722100" imgH="2679700" progId="Excel.Sheet.8">
                  <p:embed/>
                  <p:pic>
                    <p:nvPicPr>
                      <p:cNvPr id="44035" name="Object 1027">
                        <a:hlinkClick r:id="" action="ppaction://ole?verb=0"/>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2514600"/>
                        <a:ext cx="9147175" cy="1905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4036" name="Rectangle 1028"/>
          <p:cNvSpPr>
            <a:spLocks noChangeArrowheads="1"/>
          </p:cNvSpPr>
          <p:nvPr/>
        </p:nvSpPr>
        <p:spPr bwMode="auto">
          <a:xfrm>
            <a:off x="3929064" y="5102226"/>
            <a:ext cx="4968875" cy="638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a:solidFill>
                  <a:schemeClr val="tx1"/>
                </a:solidFill>
                <a:latin typeface="Comic Sans MS" panose="030F0702030302020204" pitchFamily="66" charset="0"/>
              </a:defRPr>
            </a:lvl9pPr>
          </a:lstStyle>
          <a:p>
            <a:pPr eaLnBrk="0" fontAlgn="base" hangingPunct="0">
              <a:spcBef>
                <a:spcPct val="0"/>
              </a:spcBef>
              <a:spcAft>
                <a:spcPct val="0"/>
              </a:spcAft>
            </a:pPr>
            <a:r>
              <a:rPr lang="en-US" altLang="en-US" dirty="0">
                <a:solidFill>
                  <a:srgbClr val="000000"/>
                </a:solidFill>
                <a:latin typeface="Arial" panose="020B0604020202020204" pitchFamily="34" charset="0"/>
              </a:rPr>
              <a:t>Assumes A1 and A2 map to same cache block,</a:t>
            </a:r>
          </a:p>
          <a:p>
            <a:pPr eaLnBrk="0" fontAlgn="base" hangingPunct="0">
              <a:spcBef>
                <a:spcPct val="0"/>
              </a:spcBef>
              <a:spcAft>
                <a:spcPct val="0"/>
              </a:spcAft>
            </a:pPr>
            <a:r>
              <a:rPr lang="en-US" altLang="en-US" dirty="0">
                <a:solidFill>
                  <a:srgbClr val="000000"/>
                </a:solidFill>
                <a:latin typeface="Arial" panose="020B0604020202020204" pitchFamily="34" charset="0"/>
              </a:rPr>
              <a:t>but A1 !=  A2</a:t>
            </a:r>
          </a:p>
        </p:txBody>
      </p:sp>
    </p:spTree>
    <p:extLst>
      <p:ext uri="{BB962C8B-B14F-4D97-AF65-F5344CB8AC3E}">
        <p14:creationId xmlns:p14="http://schemas.microsoft.com/office/powerpoint/2010/main" val="4003720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1026"/>
          <p:cNvSpPr>
            <a:spLocks noGrp="1" noChangeArrowheads="1"/>
          </p:cNvSpPr>
          <p:nvPr>
            <p:ph type="title"/>
          </p:nvPr>
        </p:nvSpPr>
        <p:spPr>
          <a:xfrm>
            <a:off x="2476500" y="152400"/>
            <a:ext cx="7162800" cy="1143000"/>
          </a:xfrm>
          <a:noFill/>
        </p:spPr>
        <p:txBody>
          <a:bodyPr/>
          <a:lstStyle/>
          <a:p>
            <a:r>
              <a:rPr lang="en-US" altLang="en-US" dirty="0"/>
              <a:t>Implementation Complications</a:t>
            </a:r>
          </a:p>
        </p:txBody>
      </p:sp>
      <p:sp>
        <p:nvSpPr>
          <p:cNvPr id="730115" name="Rectangle 1027"/>
          <p:cNvSpPr>
            <a:spLocks noGrp="1" noChangeArrowheads="1"/>
          </p:cNvSpPr>
          <p:nvPr>
            <p:ph type="body" idx="1"/>
          </p:nvPr>
        </p:nvSpPr>
        <p:spPr>
          <a:xfrm>
            <a:off x="1905000" y="1066800"/>
            <a:ext cx="8515350" cy="5181600"/>
          </a:xfrm>
          <a:noFill/>
        </p:spPr>
        <p:txBody>
          <a:bodyPr/>
          <a:lstStyle/>
          <a:p>
            <a:pPr>
              <a:lnSpc>
                <a:spcPct val="80000"/>
              </a:lnSpc>
            </a:pPr>
            <a:r>
              <a:rPr lang="en-US" altLang="en-US" dirty="0"/>
              <a:t>Write Races:</a:t>
            </a:r>
          </a:p>
          <a:p>
            <a:pPr lvl="1">
              <a:lnSpc>
                <a:spcPct val="80000"/>
              </a:lnSpc>
            </a:pPr>
            <a:r>
              <a:rPr lang="en-US" altLang="en-US" dirty="0"/>
              <a:t>Cannot update cache until bus is obtained</a:t>
            </a:r>
          </a:p>
          <a:p>
            <a:pPr lvl="2">
              <a:lnSpc>
                <a:spcPct val="80000"/>
              </a:lnSpc>
            </a:pPr>
            <a:r>
              <a:rPr lang="en-US" altLang="en-US" dirty="0"/>
              <a:t>Otherwise, another processor may get bus first, </a:t>
            </a:r>
            <a:br>
              <a:rPr lang="en-US" altLang="en-US" dirty="0"/>
            </a:br>
            <a:r>
              <a:rPr lang="en-US" altLang="en-US" dirty="0"/>
              <a:t>and then write the same cache block!</a:t>
            </a:r>
          </a:p>
          <a:p>
            <a:pPr lvl="1">
              <a:lnSpc>
                <a:spcPct val="80000"/>
              </a:lnSpc>
            </a:pPr>
            <a:r>
              <a:rPr lang="en-US" altLang="en-US" dirty="0"/>
              <a:t>Two step process:</a:t>
            </a:r>
          </a:p>
          <a:p>
            <a:pPr lvl="2">
              <a:lnSpc>
                <a:spcPct val="80000"/>
              </a:lnSpc>
            </a:pPr>
            <a:r>
              <a:rPr lang="en-US" altLang="en-US" dirty="0"/>
              <a:t>Arbitrate for bus </a:t>
            </a:r>
          </a:p>
          <a:p>
            <a:pPr lvl="2">
              <a:lnSpc>
                <a:spcPct val="80000"/>
              </a:lnSpc>
            </a:pPr>
            <a:r>
              <a:rPr lang="en-US" altLang="en-US" dirty="0"/>
              <a:t>Place miss on bus and complete operation</a:t>
            </a:r>
          </a:p>
          <a:p>
            <a:pPr lvl="1">
              <a:lnSpc>
                <a:spcPct val="80000"/>
              </a:lnSpc>
            </a:pPr>
            <a:r>
              <a:rPr lang="en-US" altLang="en-US" dirty="0"/>
              <a:t>If miss occurs to block while waiting for bus, </a:t>
            </a:r>
            <a:br>
              <a:rPr lang="en-US" altLang="en-US" dirty="0"/>
            </a:br>
            <a:r>
              <a:rPr lang="en-US" altLang="en-US" dirty="0"/>
              <a:t>handle miss (invalidate may be needed) and then restart.</a:t>
            </a:r>
          </a:p>
          <a:p>
            <a:pPr lvl="1">
              <a:lnSpc>
                <a:spcPct val="80000"/>
              </a:lnSpc>
            </a:pPr>
            <a:r>
              <a:rPr lang="en-US" altLang="en-US" dirty="0"/>
              <a:t>Split transaction bus:</a:t>
            </a:r>
          </a:p>
          <a:p>
            <a:pPr lvl="2">
              <a:lnSpc>
                <a:spcPct val="80000"/>
              </a:lnSpc>
            </a:pPr>
            <a:r>
              <a:rPr lang="en-US" altLang="en-US" dirty="0"/>
              <a:t>Bus transaction is not atomic: </a:t>
            </a:r>
            <a:br>
              <a:rPr lang="en-US" altLang="en-US" dirty="0"/>
            </a:br>
            <a:r>
              <a:rPr lang="en-US" altLang="en-US" dirty="0"/>
              <a:t>can have multiple outstanding transactions for a block</a:t>
            </a:r>
          </a:p>
          <a:p>
            <a:pPr lvl="2">
              <a:lnSpc>
                <a:spcPct val="80000"/>
              </a:lnSpc>
            </a:pPr>
            <a:r>
              <a:rPr lang="en-US" altLang="en-US" dirty="0"/>
              <a:t>Multiple misses can interleave, </a:t>
            </a:r>
            <a:br>
              <a:rPr lang="en-US" altLang="en-US" dirty="0"/>
            </a:br>
            <a:r>
              <a:rPr lang="en-US" altLang="en-US" dirty="0"/>
              <a:t>allowing two caches to grab block in the Exclusive state</a:t>
            </a:r>
          </a:p>
          <a:p>
            <a:pPr lvl="2">
              <a:lnSpc>
                <a:spcPct val="80000"/>
              </a:lnSpc>
            </a:pPr>
            <a:r>
              <a:rPr lang="en-US" altLang="en-US" dirty="0"/>
              <a:t>Must track and prevent multiple misses for one block</a:t>
            </a:r>
          </a:p>
          <a:p>
            <a:pPr>
              <a:lnSpc>
                <a:spcPct val="80000"/>
              </a:lnSpc>
            </a:pPr>
            <a:r>
              <a:rPr lang="en-US" altLang="en-US" dirty="0"/>
              <a:t>Must support interventions and invalidations</a:t>
            </a:r>
          </a:p>
        </p:txBody>
      </p:sp>
    </p:spTree>
    <p:extLst>
      <p:ext uri="{BB962C8B-B14F-4D97-AF65-F5344CB8AC3E}">
        <p14:creationId xmlns:p14="http://schemas.microsoft.com/office/powerpoint/2010/main" val="28778716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0115">
                                            <p:txEl>
                                              <p:pRg st="0" end="0"/>
                                            </p:txEl>
                                          </p:spTgt>
                                        </p:tgtEl>
                                        <p:attrNameLst>
                                          <p:attrName>style.visibility</p:attrName>
                                        </p:attrNameLst>
                                      </p:cBhvr>
                                      <p:to>
                                        <p:strVal val="visible"/>
                                      </p:to>
                                    </p:set>
                                    <p:anim calcmode="lin" valueType="num">
                                      <p:cBhvr additive="base">
                                        <p:cTn id="7" dur="500" fill="hold"/>
                                        <p:tgtEl>
                                          <p:spTgt spid="7301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011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30115">
                                            <p:txEl>
                                              <p:pRg st="1" end="1"/>
                                            </p:txEl>
                                          </p:spTgt>
                                        </p:tgtEl>
                                        <p:attrNameLst>
                                          <p:attrName>style.visibility</p:attrName>
                                        </p:attrNameLst>
                                      </p:cBhvr>
                                      <p:to>
                                        <p:strVal val="visible"/>
                                      </p:to>
                                    </p:set>
                                    <p:anim calcmode="lin" valueType="num">
                                      <p:cBhvr additive="base">
                                        <p:cTn id="11" dur="500" fill="hold"/>
                                        <p:tgtEl>
                                          <p:spTgt spid="73011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3011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30115">
                                            <p:txEl>
                                              <p:pRg st="2" end="2"/>
                                            </p:txEl>
                                          </p:spTgt>
                                        </p:tgtEl>
                                        <p:attrNameLst>
                                          <p:attrName>style.visibility</p:attrName>
                                        </p:attrNameLst>
                                      </p:cBhvr>
                                      <p:to>
                                        <p:strVal val="visible"/>
                                      </p:to>
                                    </p:set>
                                    <p:anim calcmode="lin" valueType="num">
                                      <p:cBhvr additive="base">
                                        <p:cTn id="15" dur="500" fill="hold"/>
                                        <p:tgtEl>
                                          <p:spTgt spid="73011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3011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30115">
                                            <p:txEl>
                                              <p:pRg st="3" end="3"/>
                                            </p:txEl>
                                          </p:spTgt>
                                        </p:tgtEl>
                                        <p:attrNameLst>
                                          <p:attrName>style.visibility</p:attrName>
                                        </p:attrNameLst>
                                      </p:cBhvr>
                                      <p:to>
                                        <p:strVal val="visible"/>
                                      </p:to>
                                    </p:set>
                                    <p:anim calcmode="lin" valueType="num">
                                      <p:cBhvr additive="base">
                                        <p:cTn id="19" dur="500" fill="hold"/>
                                        <p:tgtEl>
                                          <p:spTgt spid="73011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30115">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730115">
                                            <p:txEl>
                                              <p:pRg st="4" end="4"/>
                                            </p:txEl>
                                          </p:spTgt>
                                        </p:tgtEl>
                                        <p:attrNameLst>
                                          <p:attrName>style.visibility</p:attrName>
                                        </p:attrNameLst>
                                      </p:cBhvr>
                                      <p:to>
                                        <p:strVal val="visible"/>
                                      </p:to>
                                    </p:set>
                                    <p:anim calcmode="lin" valueType="num">
                                      <p:cBhvr additive="base">
                                        <p:cTn id="23" dur="500" fill="hold"/>
                                        <p:tgtEl>
                                          <p:spTgt spid="73011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30115">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730115">
                                            <p:txEl>
                                              <p:pRg st="5" end="5"/>
                                            </p:txEl>
                                          </p:spTgt>
                                        </p:tgtEl>
                                        <p:attrNameLst>
                                          <p:attrName>style.visibility</p:attrName>
                                        </p:attrNameLst>
                                      </p:cBhvr>
                                      <p:to>
                                        <p:strVal val="visible"/>
                                      </p:to>
                                    </p:set>
                                    <p:anim calcmode="lin" valueType="num">
                                      <p:cBhvr additive="base">
                                        <p:cTn id="27" dur="500" fill="hold"/>
                                        <p:tgtEl>
                                          <p:spTgt spid="730115">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30115">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730115">
                                            <p:txEl>
                                              <p:pRg st="6" end="6"/>
                                            </p:txEl>
                                          </p:spTgt>
                                        </p:tgtEl>
                                        <p:attrNameLst>
                                          <p:attrName>style.visibility</p:attrName>
                                        </p:attrNameLst>
                                      </p:cBhvr>
                                      <p:to>
                                        <p:strVal val="visible"/>
                                      </p:to>
                                    </p:set>
                                    <p:anim calcmode="lin" valueType="num">
                                      <p:cBhvr additive="base">
                                        <p:cTn id="31" dur="500" fill="hold"/>
                                        <p:tgtEl>
                                          <p:spTgt spid="730115">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30115">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730115">
                                            <p:txEl>
                                              <p:pRg st="7" end="7"/>
                                            </p:txEl>
                                          </p:spTgt>
                                        </p:tgtEl>
                                        <p:attrNameLst>
                                          <p:attrName>style.visibility</p:attrName>
                                        </p:attrNameLst>
                                      </p:cBhvr>
                                      <p:to>
                                        <p:strVal val="visible"/>
                                      </p:to>
                                    </p:set>
                                    <p:anim calcmode="lin" valueType="num">
                                      <p:cBhvr additive="base">
                                        <p:cTn id="35" dur="500" fill="hold"/>
                                        <p:tgtEl>
                                          <p:spTgt spid="730115">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730115">
                                            <p:txEl>
                                              <p:pRg st="7" end="7"/>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730115">
                                            <p:txEl>
                                              <p:pRg st="8" end="8"/>
                                            </p:txEl>
                                          </p:spTgt>
                                        </p:tgtEl>
                                        <p:attrNameLst>
                                          <p:attrName>style.visibility</p:attrName>
                                        </p:attrNameLst>
                                      </p:cBhvr>
                                      <p:to>
                                        <p:strVal val="visible"/>
                                      </p:to>
                                    </p:set>
                                    <p:anim calcmode="lin" valueType="num">
                                      <p:cBhvr additive="base">
                                        <p:cTn id="39" dur="500" fill="hold"/>
                                        <p:tgtEl>
                                          <p:spTgt spid="730115">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730115">
                                            <p:txEl>
                                              <p:pRg st="8" end="8"/>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730115">
                                            <p:txEl>
                                              <p:pRg st="9" end="9"/>
                                            </p:txEl>
                                          </p:spTgt>
                                        </p:tgtEl>
                                        <p:attrNameLst>
                                          <p:attrName>style.visibility</p:attrName>
                                        </p:attrNameLst>
                                      </p:cBhvr>
                                      <p:to>
                                        <p:strVal val="visible"/>
                                      </p:to>
                                    </p:set>
                                    <p:anim calcmode="lin" valueType="num">
                                      <p:cBhvr additive="base">
                                        <p:cTn id="43" dur="500" fill="hold"/>
                                        <p:tgtEl>
                                          <p:spTgt spid="730115">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30115">
                                            <p:txEl>
                                              <p:pRg st="9" end="9"/>
                                            </p:txEl>
                                          </p:spTgt>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730115">
                                            <p:txEl>
                                              <p:pRg st="10" end="10"/>
                                            </p:txEl>
                                          </p:spTgt>
                                        </p:tgtEl>
                                        <p:attrNameLst>
                                          <p:attrName>style.visibility</p:attrName>
                                        </p:attrNameLst>
                                      </p:cBhvr>
                                      <p:to>
                                        <p:strVal val="visible"/>
                                      </p:to>
                                    </p:set>
                                    <p:anim calcmode="lin" valueType="num">
                                      <p:cBhvr additive="base">
                                        <p:cTn id="47" dur="500" fill="hold"/>
                                        <p:tgtEl>
                                          <p:spTgt spid="730115">
                                            <p:txEl>
                                              <p:pRg st="10" end="10"/>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730115">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730115">
                                            <p:txEl>
                                              <p:pRg st="11" end="11"/>
                                            </p:txEl>
                                          </p:spTgt>
                                        </p:tgtEl>
                                        <p:attrNameLst>
                                          <p:attrName>style.visibility</p:attrName>
                                        </p:attrNameLst>
                                      </p:cBhvr>
                                      <p:to>
                                        <p:strVal val="visible"/>
                                      </p:to>
                                    </p:set>
                                    <p:anim calcmode="lin" valueType="num">
                                      <p:cBhvr additive="base">
                                        <p:cTn id="53" dur="500" fill="hold"/>
                                        <p:tgtEl>
                                          <p:spTgt spid="730115">
                                            <p:txEl>
                                              <p:pRg st="11" end="11"/>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730115">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0115"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F954734-ADA8-6C22-A9FD-DA130C169157}"/>
            </a:ext>
          </a:extLst>
        </p:cNvPr>
        <p:cNvGrpSpPr/>
        <p:nvPr/>
      </p:nvGrpSpPr>
      <p:grpSpPr>
        <a:xfrm>
          <a:off x="0" y="0"/>
          <a:ext cx="0" cy="0"/>
          <a:chOff x="0" y="0"/>
          <a:chExt cx="0" cy="0"/>
        </a:xfrm>
      </p:grpSpPr>
      <p:sp>
        <p:nvSpPr>
          <p:cNvPr id="45058" name="Rectangle 1026">
            <a:extLst>
              <a:ext uri="{FF2B5EF4-FFF2-40B4-BE49-F238E27FC236}">
                <a16:creationId xmlns:a16="http://schemas.microsoft.com/office/drawing/2014/main" id="{40A24FD7-A24C-07E2-7274-DD0B62E2EABB}"/>
              </a:ext>
            </a:extLst>
          </p:cNvPr>
          <p:cNvSpPr>
            <a:spLocks noGrp="1" noChangeArrowheads="1"/>
          </p:cNvSpPr>
          <p:nvPr>
            <p:ph type="title"/>
          </p:nvPr>
        </p:nvSpPr>
        <p:spPr>
          <a:xfrm>
            <a:off x="2476500" y="152400"/>
            <a:ext cx="7162800" cy="1143000"/>
          </a:xfrm>
          <a:noFill/>
        </p:spPr>
        <p:txBody>
          <a:bodyPr/>
          <a:lstStyle/>
          <a:p>
            <a:r>
              <a:rPr lang="en-US" altLang="en-US" dirty="0"/>
              <a:t>Mitigations for Write Race Issues</a:t>
            </a:r>
          </a:p>
        </p:txBody>
      </p:sp>
      <p:sp>
        <p:nvSpPr>
          <p:cNvPr id="730115" name="Rectangle 1027">
            <a:extLst>
              <a:ext uri="{FF2B5EF4-FFF2-40B4-BE49-F238E27FC236}">
                <a16:creationId xmlns:a16="http://schemas.microsoft.com/office/drawing/2014/main" id="{D76C5E56-153C-03FA-A4F7-DF279C73BD0C}"/>
              </a:ext>
            </a:extLst>
          </p:cNvPr>
          <p:cNvSpPr>
            <a:spLocks noGrp="1" noChangeArrowheads="1"/>
          </p:cNvSpPr>
          <p:nvPr>
            <p:ph type="body" idx="1"/>
          </p:nvPr>
        </p:nvSpPr>
        <p:spPr>
          <a:xfrm>
            <a:off x="1447800" y="1447800"/>
            <a:ext cx="8515350" cy="5181600"/>
          </a:xfrm>
          <a:noFill/>
        </p:spPr>
        <p:txBody>
          <a:bodyPr/>
          <a:lstStyle/>
          <a:p>
            <a:pPr>
              <a:lnSpc>
                <a:spcPct val="80000"/>
              </a:lnSpc>
            </a:pPr>
            <a:r>
              <a:rPr lang="en-US" dirty="0"/>
              <a:t>Registers are not part of cache coherence protocols.</a:t>
            </a:r>
          </a:p>
          <a:p>
            <a:pPr lvl="1">
              <a:lnSpc>
                <a:spcPct val="80000"/>
              </a:lnSpc>
            </a:pPr>
            <a:r>
              <a:rPr lang="en-US" dirty="0"/>
              <a:t> So if a value is loaded into a register and another core writes to that value in memory, the register can become stale unless the compiler and programmer enforce reloading.</a:t>
            </a:r>
          </a:p>
          <a:p>
            <a:pPr lvl="1">
              <a:lnSpc>
                <a:spcPct val="80000"/>
              </a:lnSpc>
            </a:pPr>
            <a:endParaRPr lang="en-US" altLang="en-US" dirty="0"/>
          </a:p>
          <a:p>
            <a:pPr>
              <a:lnSpc>
                <a:spcPct val="80000"/>
              </a:lnSpc>
            </a:pPr>
            <a:r>
              <a:rPr lang="en-US" altLang="en-US" dirty="0"/>
              <a:t>We must rely on correct use of interlock primitives and help from the compiler.  For example:</a:t>
            </a:r>
          </a:p>
          <a:p>
            <a:pPr lvl="1">
              <a:lnSpc>
                <a:spcPct val="80000"/>
              </a:lnSpc>
            </a:pPr>
            <a:r>
              <a:rPr lang="en-US" altLang="en-US" dirty="0"/>
              <a:t>C/C++ Prevent </a:t>
            </a:r>
            <a:r>
              <a:rPr lang="en-US" altLang="en-US" dirty="0" err="1"/>
              <a:t>Cacheing</a:t>
            </a:r>
            <a:r>
              <a:rPr lang="en-US" altLang="en-US" dirty="0"/>
              <a:t> in registers</a:t>
            </a:r>
          </a:p>
          <a:p>
            <a:pPr marL="457200" lvl="1" indent="0">
              <a:lnSpc>
                <a:spcPct val="80000"/>
              </a:lnSpc>
              <a:buNone/>
            </a:pPr>
            <a:r>
              <a:rPr lang="en-US" altLang="en-US" dirty="0"/>
              <a:t>      </a:t>
            </a:r>
            <a:r>
              <a:rPr lang="en-US" altLang="en-US" dirty="0">
                <a:solidFill>
                  <a:schemeClr val="accent1">
                    <a:lumMod val="75000"/>
                  </a:schemeClr>
                </a:solidFill>
              </a:rPr>
              <a:t>volatile int </a:t>
            </a:r>
            <a:r>
              <a:rPr lang="en-US" altLang="en-US" dirty="0" err="1"/>
              <a:t>shared_var</a:t>
            </a:r>
            <a:r>
              <a:rPr lang="en-US" altLang="en-US" dirty="0"/>
              <a:t>;  //not cached in registers, updated</a:t>
            </a:r>
          </a:p>
          <a:p>
            <a:pPr marL="457200" lvl="1" indent="0">
              <a:lnSpc>
                <a:spcPct val="80000"/>
              </a:lnSpc>
              <a:buNone/>
            </a:pPr>
            <a:endParaRPr lang="en-US" altLang="en-US" dirty="0"/>
          </a:p>
          <a:p>
            <a:pPr marL="457200" lvl="1" indent="0">
              <a:lnSpc>
                <a:spcPct val="80000"/>
              </a:lnSpc>
              <a:buNone/>
            </a:pPr>
            <a:r>
              <a:rPr lang="en-US" altLang="en-US" dirty="0"/>
              <a:t>Also, inline directives in code may be necessary to ensure reordering of instructions across “barriers”</a:t>
            </a:r>
          </a:p>
          <a:p>
            <a:pPr marL="457200" lvl="1" indent="0">
              <a:lnSpc>
                <a:spcPct val="80000"/>
              </a:lnSpc>
              <a:buNone/>
            </a:pPr>
            <a:endParaRPr lang="en-US" altLang="en-US" dirty="0"/>
          </a:p>
          <a:p>
            <a:pPr lvl="1">
              <a:lnSpc>
                <a:spcPct val="80000"/>
              </a:lnSpc>
              <a:buFontTx/>
              <a:buChar char="-"/>
            </a:pPr>
            <a:r>
              <a:rPr lang="en-US" altLang="en-US" dirty="0"/>
              <a:t>C11/C++11: Use std::atomic with memory orderings</a:t>
            </a:r>
          </a:p>
          <a:p>
            <a:pPr marL="457200" lvl="1" indent="0">
              <a:lnSpc>
                <a:spcPct val="80000"/>
              </a:lnSpc>
              <a:buNone/>
            </a:pPr>
            <a:r>
              <a:rPr lang="en-US" altLang="en-US" dirty="0"/>
              <a:t>  (</a:t>
            </a:r>
            <a:r>
              <a:rPr lang="en-US" altLang="en-US" dirty="0" err="1"/>
              <a:t>memory_order_acquire</a:t>
            </a:r>
            <a:r>
              <a:rPr lang="en-US" altLang="en-US" dirty="0"/>
              <a:t>, </a:t>
            </a:r>
            <a:r>
              <a:rPr lang="en-US" altLang="en-US" dirty="0" err="1"/>
              <a:t>memory_order_release</a:t>
            </a:r>
            <a:r>
              <a:rPr lang="en-US" altLang="en-US" dirty="0"/>
              <a:t>, etc.)</a:t>
            </a:r>
          </a:p>
        </p:txBody>
      </p:sp>
      <p:sp>
        <p:nvSpPr>
          <p:cNvPr id="2" name="Rectangle 1">
            <a:extLst>
              <a:ext uri="{FF2B5EF4-FFF2-40B4-BE49-F238E27FC236}">
                <a16:creationId xmlns:a16="http://schemas.microsoft.com/office/drawing/2014/main" id="{0FE37C0C-B27A-A362-EADB-BD2DE695E4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rPr>
              <a:t>C11/C++11</a:t>
            </a:r>
            <a:r>
              <a:rPr kumimoji="0" lang="en-US" altLang="en-US" sz="1800" b="0" i="0" u="none" strike="noStrike" cap="none" normalizeH="0" baseline="0">
                <a:ln>
                  <a:noFill/>
                </a:ln>
                <a:solidFill>
                  <a:schemeClr val="tx1"/>
                </a:solidFill>
                <a:effectLst/>
                <a:latin typeface="Arial" panose="020B0604020202020204" pitchFamily="34" charset="0"/>
              </a:rPr>
              <a:t>: Use </a:t>
            </a:r>
            <a:r>
              <a:rPr kumimoji="0" lang="en-US" altLang="en-US" sz="1000" b="0" i="0" u="none" strike="noStrike" cap="none" normalizeH="0" baseline="0">
                <a:ln>
                  <a:noFill/>
                </a:ln>
                <a:solidFill>
                  <a:schemeClr val="tx1"/>
                </a:solidFill>
                <a:effectLst/>
                <a:latin typeface="Arial Unicode MS"/>
              </a:rPr>
              <a:t>std::atomic</a:t>
            </a:r>
            <a:r>
              <a:rPr kumimoji="0" lang="en-US" altLang="en-US" sz="800" b="0" i="0" u="none" strike="noStrike" cap="none" normalizeH="0" baseline="0">
                <a:ln>
                  <a:noFill/>
                </a:ln>
                <a:solidFill>
                  <a:schemeClr val="tx1"/>
                </a:solidFill>
                <a:effectLst/>
              </a:rPr>
              <a:t> with memory orderings (</a:t>
            </a:r>
            <a:r>
              <a:rPr kumimoji="0" lang="en-US" altLang="en-US" sz="1000" b="0" i="0" u="none" strike="noStrike" cap="none" normalizeH="0" baseline="0">
                <a:ln>
                  <a:noFill/>
                </a:ln>
                <a:solidFill>
                  <a:schemeClr val="tx1"/>
                </a:solidFill>
                <a:effectLst/>
                <a:latin typeface="Arial Unicode MS"/>
              </a:rPr>
              <a:t>memory_order_acquire</a:t>
            </a:r>
            <a:r>
              <a:rPr kumimoji="0" lang="en-US" altLang="en-US" sz="800" b="0" i="0" u="none" strike="noStrike" cap="none" normalizeH="0" baseline="0">
                <a:ln>
                  <a:noFill/>
                </a:ln>
                <a:solidFill>
                  <a:schemeClr val="tx1"/>
                </a:solidFill>
                <a:effectLst/>
              </a:rPr>
              <a:t>, </a:t>
            </a:r>
            <a:r>
              <a:rPr kumimoji="0" lang="en-US" altLang="en-US" sz="1000" b="0" i="0" u="none" strike="noStrike" cap="none" normalizeH="0" baseline="0">
                <a:ln>
                  <a:noFill/>
                </a:ln>
                <a:solidFill>
                  <a:schemeClr val="tx1"/>
                </a:solidFill>
                <a:effectLst/>
                <a:latin typeface="Arial Unicode MS"/>
              </a:rPr>
              <a:t>memory_order_release</a:t>
            </a:r>
            <a:r>
              <a:rPr kumimoji="0" lang="en-US" altLang="en-US" sz="800" b="0" i="0" u="none" strike="noStrike" cap="none" normalizeH="0" baseline="0">
                <a:ln>
                  <a:noFill/>
                </a:ln>
                <a:solidFill>
                  <a:schemeClr val="tx1"/>
                </a:solidFill>
                <a:effectLst/>
              </a:rPr>
              <a:t>, etc.)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54206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0115">
                                            <p:txEl>
                                              <p:pRg st="0" end="0"/>
                                            </p:txEl>
                                          </p:spTgt>
                                        </p:tgtEl>
                                        <p:attrNameLst>
                                          <p:attrName>style.visibility</p:attrName>
                                        </p:attrNameLst>
                                      </p:cBhvr>
                                      <p:to>
                                        <p:strVal val="visible"/>
                                      </p:to>
                                    </p:set>
                                    <p:anim calcmode="lin" valueType="num">
                                      <p:cBhvr additive="base">
                                        <p:cTn id="7" dur="500" fill="hold"/>
                                        <p:tgtEl>
                                          <p:spTgt spid="7301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011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30115">
                                            <p:txEl>
                                              <p:pRg st="1" end="1"/>
                                            </p:txEl>
                                          </p:spTgt>
                                        </p:tgtEl>
                                        <p:attrNameLst>
                                          <p:attrName>style.visibility</p:attrName>
                                        </p:attrNameLst>
                                      </p:cBhvr>
                                      <p:to>
                                        <p:strVal val="visible"/>
                                      </p:to>
                                    </p:set>
                                    <p:anim calcmode="lin" valueType="num">
                                      <p:cBhvr additive="base">
                                        <p:cTn id="11" dur="500" fill="hold"/>
                                        <p:tgtEl>
                                          <p:spTgt spid="73011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301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730115">
                                            <p:txEl>
                                              <p:pRg st="3" end="3"/>
                                            </p:txEl>
                                          </p:spTgt>
                                        </p:tgtEl>
                                        <p:attrNameLst>
                                          <p:attrName>style.visibility</p:attrName>
                                        </p:attrNameLst>
                                      </p:cBhvr>
                                      <p:to>
                                        <p:strVal val="visible"/>
                                      </p:to>
                                    </p:set>
                                    <p:anim calcmode="lin" valueType="num">
                                      <p:cBhvr additive="base">
                                        <p:cTn id="17" dur="500" fill="hold"/>
                                        <p:tgtEl>
                                          <p:spTgt spid="730115">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30115">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730115">
                                            <p:txEl>
                                              <p:pRg st="4" end="4"/>
                                            </p:txEl>
                                          </p:spTgt>
                                        </p:tgtEl>
                                        <p:attrNameLst>
                                          <p:attrName>style.visibility</p:attrName>
                                        </p:attrNameLst>
                                      </p:cBhvr>
                                      <p:to>
                                        <p:strVal val="visible"/>
                                      </p:to>
                                    </p:set>
                                    <p:anim calcmode="lin" valueType="num">
                                      <p:cBhvr additive="base">
                                        <p:cTn id="21" dur="500" fill="hold"/>
                                        <p:tgtEl>
                                          <p:spTgt spid="730115">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30115">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730115">
                                            <p:txEl>
                                              <p:pRg st="5" end="5"/>
                                            </p:txEl>
                                          </p:spTgt>
                                        </p:tgtEl>
                                        <p:attrNameLst>
                                          <p:attrName>style.visibility</p:attrName>
                                        </p:attrNameLst>
                                      </p:cBhvr>
                                      <p:to>
                                        <p:strVal val="visible"/>
                                      </p:to>
                                    </p:set>
                                    <p:anim calcmode="lin" valueType="num">
                                      <p:cBhvr additive="base">
                                        <p:cTn id="25" dur="500" fill="hold"/>
                                        <p:tgtEl>
                                          <p:spTgt spid="730115">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30115">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730115">
                                            <p:txEl>
                                              <p:pRg st="7" end="7"/>
                                            </p:txEl>
                                          </p:spTgt>
                                        </p:tgtEl>
                                        <p:attrNameLst>
                                          <p:attrName>style.visibility</p:attrName>
                                        </p:attrNameLst>
                                      </p:cBhvr>
                                      <p:to>
                                        <p:strVal val="visible"/>
                                      </p:to>
                                    </p:set>
                                    <p:anim calcmode="lin" valueType="num">
                                      <p:cBhvr additive="base">
                                        <p:cTn id="29" dur="500" fill="hold"/>
                                        <p:tgtEl>
                                          <p:spTgt spid="730115">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730115">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730115">
                                            <p:txEl>
                                              <p:pRg st="9" end="9"/>
                                            </p:txEl>
                                          </p:spTgt>
                                        </p:tgtEl>
                                        <p:attrNameLst>
                                          <p:attrName>style.visibility</p:attrName>
                                        </p:attrNameLst>
                                      </p:cBhvr>
                                      <p:to>
                                        <p:strVal val="visible"/>
                                      </p:to>
                                    </p:set>
                                    <p:anim calcmode="lin" valueType="num">
                                      <p:cBhvr additive="base">
                                        <p:cTn id="33" dur="500" fill="hold"/>
                                        <p:tgtEl>
                                          <p:spTgt spid="730115">
                                            <p:txEl>
                                              <p:pRg st="9" end="9"/>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730115">
                                            <p:txEl>
                                              <p:pRg st="9" end="9"/>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730115">
                                            <p:txEl>
                                              <p:pRg st="10" end="10"/>
                                            </p:txEl>
                                          </p:spTgt>
                                        </p:tgtEl>
                                        <p:attrNameLst>
                                          <p:attrName>style.visibility</p:attrName>
                                        </p:attrNameLst>
                                      </p:cBhvr>
                                      <p:to>
                                        <p:strVal val="visible"/>
                                      </p:to>
                                    </p:set>
                                    <p:anim calcmode="lin" valueType="num">
                                      <p:cBhvr additive="base">
                                        <p:cTn id="37" dur="500" fill="hold"/>
                                        <p:tgtEl>
                                          <p:spTgt spid="730115">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3011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011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p:spPr>
        <p:txBody>
          <a:bodyPr/>
          <a:lstStyle/>
          <a:p>
            <a:r>
              <a:rPr lang="en-US" altLang="en-US" dirty="0"/>
              <a:t>Implementing Snooping Caches</a:t>
            </a:r>
          </a:p>
        </p:txBody>
      </p:sp>
      <p:sp>
        <p:nvSpPr>
          <p:cNvPr id="732163" name="Rectangle 3"/>
          <p:cNvSpPr>
            <a:spLocks noGrp="1" noChangeArrowheads="1"/>
          </p:cNvSpPr>
          <p:nvPr>
            <p:ph type="body" idx="1"/>
          </p:nvPr>
        </p:nvSpPr>
        <p:spPr>
          <a:xfrm>
            <a:off x="1981200" y="1676400"/>
            <a:ext cx="8324850" cy="4114800"/>
          </a:xfrm>
          <a:noFill/>
        </p:spPr>
        <p:txBody>
          <a:bodyPr/>
          <a:lstStyle/>
          <a:p>
            <a:pPr>
              <a:lnSpc>
                <a:spcPct val="80000"/>
              </a:lnSpc>
            </a:pPr>
            <a:r>
              <a:rPr lang="en-US" altLang="en-US" dirty="0"/>
              <a:t>Multiple processors must be on bus, access to both addresses and data</a:t>
            </a:r>
          </a:p>
          <a:p>
            <a:pPr>
              <a:lnSpc>
                <a:spcPct val="80000"/>
              </a:lnSpc>
            </a:pPr>
            <a:r>
              <a:rPr lang="en-US" altLang="en-US" dirty="0"/>
              <a:t>Add a few new commands to perform coherency, </a:t>
            </a:r>
            <a:br>
              <a:rPr lang="en-US" altLang="en-US" dirty="0"/>
            </a:br>
            <a:r>
              <a:rPr lang="en-US" altLang="en-US" dirty="0"/>
              <a:t>in addition to read and write</a:t>
            </a:r>
          </a:p>
          <a:p>
            <a:pPr>
              <a:lnSpc>
                <a:spcPct val="80000"/>
              </a:lnSpc>
            </a:pPr>
            <a:r>
              <a:rPr lang="en-US" altLang="en-US" dirty="0"/>
              <a:t>Processors continuously snoop on address bus</a:t>
            </a:r>
          </a:p>
          <a:p>
            <a:pPr lvl="1">
              <a:lnSpc>
                <a:spcPct val="80000"/>
              </a:lnSpc>
            </a:pPr>
            <a:r>
              <a:rPr lang="en-US" altLang="en-US" dirty="0"/>
              <a:t>If address matches tag, either invalidate or update</a:t>
            </a:r>
          </a:p>
          <a:p>
            <a:pPr>
              <a:lnSpc>
                <a:spcPct val="80000"/>
              </a:lnSpc>
            </a:pPr>
            <a:r>
              <a:rPr lang="en-US" altLang="en-US" dirty="0"/>
              <a:t>Since every bus transaction checks cache tags, </a:t>
            </a:r>
            <a:br>
              <a:rPr lang="en-US" altLang="en-US" dirty="0"/>
            </a:br>
            <a:r>
              <a:rPr lang="en-US" altLang="en-US" dirty="0"/>
              <a:t>could interfere with CPU just to check: </a:t>
            </a:r>
          </a:p>
          <a:p>
            <a:pPr lvl="1">
              <a:lnSpc>
                <a:spcPct val="80000"/>
              </a:lnSpc>
            </a:pPr>
            <a:r>
              <a:rPr lang="en-US" altLang="en-US" dirty="0"/>
              <a:t>solution 1: </a:t>
            </a:r>
            <a:r>
              <a:rPr lang="en-US" altLang="en-US" dirty="0">
                <a:solidFill>
                  <a:schemeClr val="hlink"/>
                </a:solidFill>
              </a:rPr>
              <a:t>duplicate set of tags for L1 caches </a:t>
            </a:r>
            <a:r>
              <a:rPr lang="en-US" altLang="en-US" dirty="0"/>
              <a:t>just to allow checks in parallel with CPU</a:t>
            </a:r>
          </a:p>
          <a:p>
            <a:pPr lvl="1">
              <a:lnSpc>
                <a:spcPct val="80000"/>
              </a:lnSpc>
            </a:pPr>
            <a:r>
              <a:rPr lang="en-US" altLang="en-US" dirty="0"/>
              <a:t>solution 2:</a:t>
            </a:r>
            <a:r>
              <a:rPr lang="en-US" altLang="en-US" dirty="0">
                <a:solidFill>
                  <a:schemeClr val="hlink"/>
                </a:solidFill>
              </a:rPr>
              <a:t> </a:t>
            </a:r>
            <a:r>
              <a:rPr lang="en-US" altLang="en-US" dirty="0"/>
              <a:t>L2 cache already duplicate, </a:t>
            </a:r>
            <a:br>
              <a:rPr lang="en-US" altLang="en-US" dirty="0">
                <a:solidFill>
                  <a:schemeClr val="hlink"/>
                </a:solidFill>
              </a:rPr>
            </a:br>
            <a:r>
              <a:rPr lang="en-US" altLang="en-US" dirty="0">
                <a:solidFill>
                  <a:schemeClr val="hlink"/>
                </a:solidFill>
              </a:rPr>
              <a:t>provided L2 obeys inclusion </a:t>
            </a:r>
            <a:r>
              <a:rPr lang="en-US" altLang="en-US" dirty="0"/>
              <a:t>with L1 cache</a:t>
            </a:r>
          </a:p>
          <a:p>
            <a:pPr lvl="2">
              <a:lnSpc>
                <a:spcPct val="80000"/>
              </a:lnSpc>
            </a:pPr>
            <a:r>
              <a:rPr lang="en-US" altLang="en-US" dirty="0"/>
              <a:t>block size, associativity of L2 affects L1</a:t>
            </a:r>
          </a:p>
        </p:txBody>
      </p:sp>
    </p:spTree>
    <p:extLst>
      <p:ext uri="{BB962C8B-B14F-4D97-AF65-F5344CB8AC3E}">
        <p14:creationId xmlns:p14="http://schemas.microsoft.com/office/powerpoint/2010/main" val="8161696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2163">
                                            <p:txEl>
                                              <p:pRg st="0" end="0"/>
                                            </p:txEl>
                                          </p:spTgt>
                                        </p:tgtEl>
                                        <p:attrNameLst>
                                          <p:attrName>style.visibility</p:attrName>
                                        </p:attrNameLst>
                                      </p:cBhvr>
                                      <p:to>
                                        <p:strVal val="visible"/>
                                      </p:to>
                                    </p:set>
                                    <p:anim calcmode="lin" valueType="num">
                                      <p:cBhvr additive="base">
                                        <p:cTn id="7" dur="500" fill="hold"/>
                                        <p:tgtEl>
                                          <p:spTgt spid="732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2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32163">
                                            <p:txEl>
                                              <p:pRg st="1" end="1"/>
                                            </p:txEl>
                                          </p:spTgt>
                                        </p:tgtEl>
                                        <p:attrNameLst>
                                          <p:attrName>style.visibility</p:attrName>
                                        </p:attrNameLst>
                                      </p:cBhvr>
                                      <p:to>
                                        <p:strVal val="visible"/>
                                      </p:to>
                                    </p:set>
                                    <p:anim calcmode="lin" valueType="num">
                                      <p:cBhvr additive="base">
                                        <p:cTn id="13" dur="500" fill="hold"/>
                                        <p:tgtEl>
                                          <p:spTgt spid="7321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321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32163">
                                            <p:txEl>
                                              <p:pRg st="2" end="2"/>
                                            </p:txEl>
                                          </p:spTgt>
                                        </p:tgtEl>
                                        <p:attrNameLst>
                                          <p:attrName>style.visibility</p:attrName>
                                        </p:attrNameLst>
                                      </p:cBhvr>
                                      <p:to>
                                        <p:strVal val="visible"/>
                                      </p:to>
                                    </p:set>
                                    <p:anim calcmode="lin" valueType="num">
                                      <p:cBhvr additive="base">
                                        <p:cTn id="19" dur="500" fill="hold"/>
                                        <p:tgtEl>
                                          <p:spTgt spid="7321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3216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732163">
                                            <p:txEl>
                                              <p:pRg st="3" end="3"/>
                                            </p:txEl>
                                          </p:spTgt>
                                        </p:tgtEl>
                                        <p:attrNameLst>
                                          <p:attrName>style.visibility</p:attrName>
                                        </p:attrNameLst>
                                      </p:cBhvr>
                                      <p:to>
                                        <p:strVal val="visible"/>
                                      </p:to>
                                    </p:set>
                                    <p:anim calcmode="lin" valueType="num">
                                      <p:cBhvr additive="base">
                                        <p:cTn id="23" dur="500" fill="hold"/>
                                        <p:tgtEl>
                                          <p:spTgt spid="73216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321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732163">
                                            <p:txEl>
                                              <p:pRg st="4" end="4"/>
                                            </p:txEl>
                                          </p:spTgt>
                                        </p:tgtEl>
                                        <p:attrNameLst>
                                          <p:attrName>style.visibility</p:attrName>
                                        </p:attrNameLst>
                                      </p:cBhvr>
                                      <p:to>
                                        <p:strVal val="visible"/>
                                      </p:to>
                                    </p:set>
                                    <p:anim calcmode="lin" valueType="num">
                                      <p:cBhvr additive="base">
                                        <p:cTn id="29" dur="500" fill="hold"/>
                                        <p:tgtEl>
                                          <p:spTgt spid="732163">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732163">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732163">
                                            <p:txEl>
                                              <p:pRg st="5" end="5"/>
                                            </p:txEl>
                                          </p:spTgt>
                                        </p:tgtEl>
                                        <p:attrNameLst>
                                          <p:attrName>style.visibility</p:attrName>
                                        </p:attrNameLst>
                                      </p:cBhvr>
                                      <p:to>
                                        <p:strVal val="visible"/>
                                      </p:to>
                                    </p:set>
                                    <p:anim calcmode="lin" valueType="num">
                                      <p:cBhvr additive="base">
                                        <p:cTn id="33" dur="500" fill="hold"/>
                                        <p:tgtEl>
                                          <p:spTgt spid="732163">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732163">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732163">
                                            <p:txEl>
                                              <p:pRg st="6" end="6"/>
                                            </p:txEl>
                                          </p:spTgt>
                                        </p:tgtEl>
                                        <p:attrNameLst>
                                          <p:attrName>style.visibility</p:attrName>
                                        </p:attrNameLst>
                                      </p:cBhvr>
                                      <p:to>
                                        <p:strVal val="visible"/>
                                      </p:to>
                                    </p:set>
                                    <p:anim calcmode="lin" valueType="num">
                                      <p:cBhvr additive="base">
                                        <p:cTn id="37" dur="500" fill="hold"/>
                                        <p:tgtEl>
                                          <p:spTgt spid="73216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32163">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732163">
                                            <p:txEl>
                                              <p:pRg st="7" end="7"/>
                                            </p:txEl>
                                          </p:spTgt>
                                        </p:tgtEl>
                                        <p:attrNameLst>
                                          <p:attrName>style.visibility</p:attrName>
                                        </p:attrNameLst>
                                      </p:cBhvr>
                                      <p:to>
                                        <p:strVal val="visible"/>
                                      </p:to>
                                    </p:set>
                                    <p:anim calcmode="lin" valueType="num">
                                      <p:cBhvr additive="base">
                                        <p:cTn id="41" dur="500" fill="hold"/>
                                        <p:tgtEl>
                                          <p:spTgt spid="732163">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73216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2163"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p:spPr>
        <p:txBody>
          <a:bodyPr/>
          <a:lstStyle/>
          <a:p>
            <a:r>
              <a:rPr lang="en-US" altLang="en-US" dirty="0"/>
              <a:t>Implementing Snooping Caches</a:t>
            </a:r>
          </a:p>
        </p:txBody>
      </p:sp>
      <p:sp>
        <p:nvSpPr>
          <p:cNvPr id="733187" name="Rectangle 3"/>
          <p:cNvSpPr>
            <a:spLocks noGrp="1" noChangeArrowheads="1"/>
          </p:cNvSpPr>
          <p:nvPr>
            <p:ph type="body" idx="1"/>
          </p:nvPr>
        </p:nvSpPr>
        <p:spPr>
          <a:xfrm>
            <a:off x="1981200" y="1676400"/>
            <a:ext cx="8534400" cy="3638550"/>
          </a:xfrm>
          <a:noFill/>
        </p:spPr>
        <p:txBody>
          <a:bodyPr/>
          <a:lstStyle/>
          <a:p>
            <a:r>
              <a:rPr lang="en-US" altLang="en-US" dirty="0"/>
              <a:t>Bus serializes writes, getting bus ensures no one else can perform memory operation</a:t>
            </a:r>
          </a:p>
          <a:p>
            <a:r>
              <a:rPr lang="en-US" altLang="en-US" dirty="0"/>
              <a:t>On a miss in a write back cache, may have the desired copy and its dirty, so must reply</a:t>
            </a:r>
          </a:p>
          <a:p>
            <a:r>
              <a:rPr lang="en-US" altLang="en-US" dirty="0"/>
              <a:t>Add extra state bit to cache to determine shared or not</a:t>
            </a:r>
          </a:p>
          <a:p>
            <a:r>
              <a:rPr lang="en-US" altLang="en-US" dirty="0"/>
              <a:t>Add 4th state (MESI)</a:t>
            </a:r>
          </a:p>
        </p:txBody>
      </p:sp>
    </p:spTree>
    <p:extLst>
      <p:ext uri="{BB962C8B-B14F-4D97-AF65-F5344CB8AC3E}">
        <p14:creationId xmlns:p14="http://schemas.microsoft.com/office/powerpoint/2010/main" val="11798527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33187">
                                            <p:txEl>
                                              <p:pRg st="0" end="0"/>
                                            </p:txEl>
                                          </p:spTgt>
                                        </p:tgtEl>
                                        <p:attrNameLst>
                                          <p:attrName>style.visibility</p:attrName>
                                        </p:attrNameLst>
                                      </p:cBhvr>
                                      <p:to>
                                        <p:strVal val="visible"/>
                                      </p:to>
                                    </p:set>
                                    <p:anim calcmode="lin" valueType="num">
                                      <p:cBhvr additive="base">
                                        <p:cTn id="7" dur="500" fill="hold"/>
                                        <p:tgtEl>
                                          <p:spTgt spid="733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31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33187">
                                            <p:txEl>
                                              <p:pRg st="1" end="1"/>
                                            </p:txEl>
                                          </p:spTgt>
                                        </p:tgtEl>
                                        <p:attrNameLst>
                                          <p:attrName>style.visibility</p:attrName>
                                        </p:attrNameLst>
                                      </p:cBhvr>
                                      <p:to>
                                        <p:strVal val="visible"/>
                                      </p:to>
                                    </p:set>
                                    <p:anim calcmode="lin" valueType="num">
                                      <p:cBhvr additive="base">
                                        <p:cTn id="13" dur="500" fill="hold"/>
                                        <p:tgtEl>
                                          <p:spTgt spid="7331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331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33187">
                                            <p:txEl>
                                              <p:pRg st="2" end="2"/>
                                            </p:txEl>
                                          </p:spTgt>
                                        </p:tgtEl>
                                        <p:attrNameLst>
                                          <p:attrName>style.visibility</p:attrName>
                                        </p:attrNameLst>
                                      </p:cBhvr>
                                      <p:to>
                                        <p:strVal val="visible"/>
                                      </p:to>
                                    </p:set>
                                    <p:anim calcmode="lin" valueType="num">
                                      <p:cBhvr additive="base">
                                        <p:cTn id="19" dur="500" fill="hold"/>
                                        <p:tgtEl>
                                          <p:spTgt spid="7331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331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33187">
                                            <p:txEl>
                                              <p:pRg st="3" end="3"/>
                                            </p:txEl>
                                          </p:spTgt>
                                        </p:tgtEl>
                                        <p:attrNameLst>
                                          <p:attrName>style.visibility</p:attrName>
                                        </p:attrNameLst>
                                      </p:cBhvr>
                                      <p:to>
                                        <p:strVal val="visible"/>
                                      </p:to>
                                    </p:set>
                                    <p:anim calcmode="lin" valueType="num">
                                      <p:cBhvr additive="base">
                                        <p:cTn id="25" dur="500" fill="hold"/>
                                        <p:tgtEl>
                                          <p:spTgt spid="7331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331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207698" y="33068"/>
            <a:ext cx="10308566" cy="1143000"/>
          </a:xfrm>
          <a:noFill/>
        </p:spPr>
        <p:txBody>
          <a:bodyPr/>
          <a:lstStyle/>
          <a:p>
            <a:r>
              <a:rPr lang="en-US" altLang="en-US" dirty="0">
                <a:solidFill>
                  <a:schemeClr val="accent1">
                    <a:lumMod val="75000"/>
                  </a:schemeClr>
                </a:solidFill>
              </a:rPr>
              <a:t>Multiprocessor Shared Memory Problem Cache Review</a:t>
            </a:r>
          </a:p>
        </p:txBody>
      </p:sp>
      <p:sp>
        <p:nvSpPr>
          <p:cNvPr id="8" name="Rectangle 7">
            <a:extLst>
              <a:ext uri="{FF2B5EF4-FFF2-40B4-BE49-F238E27FC236}">
                <a16:creationId xmlns:a16="http://schemas.microsoft.com/office/drawing/2014/main" id="{851274D8-7C36-8816-0D7C-33B923CAD32F}"/>
              </a:ext>
            </a:extLst>
          </p:cNvPr>
          <p:cNvSpPr/>
          <p:nvPr/>
        </p:nvSpPr>
        <p:spPr bwMode="auto">
          <a:xfrm>
            <a:off x="9905999" y="6323162"/>
            <a:ext cx="1854679" cy="345057"/>
          </a:xfrm>
          <a:prstGeom prst="rect">
            <a:avLst/>
          </a:prstGeom>
          <a:solidFill>
            <a:schemeClr val="bg1"/>
          </a:solidFill>
          <a:ln w="28575" cap="flat" cmpd="sng" algn="ctr">
            <a:no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accent1">
                    <a:lumMod val="75000"/>
                  </a:schemeClr>
                </a:solidFill>
                <a:effectLst/>
                <a:latin typeface="Comic Sans MS" pitchFamily="66" charset="0"/>
              </a:rPr>
              <a:t>CSCI 6461 Lancaster</a:t>
            </a:r>
          </a:p>
        </p:txBody>
      </p:sp>
      <p:grpSp>
        <p:nvGrpSpPr>
          <p:cNvPr id="10" name="Group 9">
            <a:extLst>
              <a:ext uri="{FF2B5EF4-FFF2-40B4-BE49-F238E27FC236}">
                <a16:creationId xmlns:a16="http://schemas.microsoft.com/office/drawing/2014/main" id="{25270664-1F25-216C-2E7B-A7E016974AAC}"/>
              </a:ext>
            </a:extLst>
          </p:cNvPr>
          <p:cNvGrpSpPr/>
          <p:nvPr/>
        </p:nvGrpSpPr>
        <p:grpSpPr>
          <a:xfrm>
            <a:off x="152332" y="1447800"/>
            <a:ext cx="1745523" cy="1146325"/>
            <a:chOff x="1716656" y="1447800"/>
            <a:chExt cx="1854679" cy="1709468"/>
          </a:xfrm>
        </p:grpSpPr>
        <p:sp>
          <p:nvSpPr>
            <p:cNvPr id="2" name="Rectangle 1">
              <a:extLst>
                <a:ext uri="{FF2B5EF4-FFF2-40B4-BE49-F238E27FC236}">
                  <a16:creationId xmlns:a16="http://schemas.microsoft.com/office/drawing/2014/main" id="{630A001C-C06B-E804-98C4-EE35A08B5985}"/>
                </a:ext>
              </a:extLst>
            </p:cNvPr>
            <p:cNvSpPr/>
            <p:nvPr/>
          </p:nvSpPr>
          <p:spPr bwMode="auto">
            <a:xfrm>
              <a:off x="2195421" y="2674189"/>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omic Sans MS" pitchFamily="66" charset="0"/>
                </a:rPr>
                <a:t>L1</a:t>
              </a:r>
              <a:endParaRPr kumimoji="0" lang="en-US" sz="1800" b="0" i="0" u="none" strike="noStrike" cap="none" normalizeH="0" baseline="0" dirty="0">
                <a:ln>
                  <a:noFill/>
                </a:ln>
                <a:solidFill>
                  <a:schemeClr val="tx1"/>
                </a:solidFill>
                <a:effectLst/>
                <a:latin typeface="Comic Sans MS" pitchFamily="66" charset="0"/>
              </a:endParaRPr>
            </a:p>
          </p:txBody>
        </p:sp>
        <p:sp>
          <p:nvSpPr>
            <p:cNvPr id="3" name="Oval 2">
              <a:extLst>
                <a:ext uri="{FF2B5EF4-FFF2-40B4-BE49-F238E27FC236}">
                  <a16:creationId xmlns:a16="http://schemas.microsoft.com/office/drawing/2014/main" id="{00962B4A-061E-AAE9-D0C8-10175ACAA64E}"/>
                </a:ext>
              </a:extLst>
            </p:cNvPr>
            <p:cNvSpPr/>
            <p:nvPr/>
          </p:nvSpPr>
          <p:spPr bwMode="auto">
            <a:xfrm>
              <a:off x="1716656" y="1447800"/>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A</a:t>
              </a:r>
            </a:p>
          </p:txBody>
        </p:sp>
      </p:grpSp>
      <p:grpSp>
        <p:nvGrpSpPr>
          <p:cNvPr id="9" name="Group 8">
            <a:extLst>
              <a:ext uri="{FF2B5EF4-FFF2-40B4-BE49-F238E27FC236}">
                <a16:creationId xmlns:a16="http://schemas.microsoft.com/office/drawing/2014/main" id="{F04433ED-F592-05AE-21D5-DC1BB74B84FF}"/>
              </a:ext>
            </a:extLst>
          </p:cNvPr>
          <p:cNvGrpSpPr/>
          <p:nvPr/>
        </p:nvGrpSpPr>
        <p:grpSpPr>
          <a:xfrm>
            <a:off x="2441814" y="1447800"/>
            <a:ext cx="1745523" cy="1139576"/>
            <a:chOff x="5753821" y="1457864"/>
            <a:chExt cx="1854679" cy="1699404"/>
          </a:xfrm>
        </p:grpSpPr>
        <p:sp>
          <p:nvSpPr>
            <p:cNvPr id="4" name="Oval 3">
              <a:extLst>
                <a:ext uri="{FF2B5EF4-FFF2-40B4-BE49-F238E27FC236}">
                  <a16:creationId xmlns:a16="http://schemas.microsoft.com/office/drawing/2014/main" id="{A3DFDE67-841E-6816-A31A-7D2DFC3E2E7C}"/>
                </a:ext>
              </a:extLst>
            </p:cNvPr>
            <p:cNvSpPr/>
            <p:nvPr/>
          </p:nvSpPr>
          <p:spPr bwMode="auto">
            <a:xfrm>
              <a:off x="5753821" y="1457864"/>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B</a:t>
              </a:r>
            </a:p>
          </p:txBody>
        </p:sp>
        <p:sp>
          <p:nvSpPr>
            <p:cNvPr id="5" name="Rectangle 4">
              <a:extLst>
                <a:ext uri="{FF2B5EF4-FFF2-40B4-BE49-F238E27FC236}">
                  <a16:creationId xmlns:a16="http://schemas.microsoft.com/office/drawing/2014/main" id="{F0512FE3-B343-425F-B53F-C6DE06F0C6B5}"/>
                </a:ext>
              </a:extLst>
            </p:cNvPr>
            <p:cNvSpPr/>
            <p:nvPr/>
          </p:nvSpPr>
          <p:spPr bwMode="auto">
            <a:xfrm>
              <a:off x="6297284" y="2674189"/>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L1</a:t>
              </a:r>
            </a:p>
          </p:txBody>
        </p:sp>
      </p:grpSp>
      <p:grpSp>
        <p:nvGrpSpPr>
          <p:cNvPr id="15" name="Group 14">
            <a:extLst>
              <a:ext uri="{FF2B5EF4-FFF2-40B4-BE49-F238E27FC236}">
                <a16:creationId xmlns:a16="http://schemas.microsoft.com/office/drawing/2014/main" id="{A5A2F22B-0342-541E-D682-7E9C12433778}"/>
              </a:ext>
            </a:extLst>
          </p:cNvPr>
          <p:cNvGrpSpPr/>
          <p:nvPr/>
        </p:nvGrpSpPr>
        <p:grpSpPr>
          <a:xfrm>
            <a:off x="4632513" y="1447800"/>
            <a:ext cx="1745523" cy="1146325"/>
            <a:chOff x="6477006" y="1551317"/>
            <a:chExt cx="1854679" cy="1709468"/>
          </a:xfrm>
        </p:grpSpPr>
        <p:sp>
          <p:nvSpPr>
            <p:cNvPr id="6" name="Rectangle 5">
              <a:extLst>
                <a:ext uri="{FF2B5EF4-FFF2-40B4-BE49-F238E27FC236}">
                  <a16:creationId xmlns:a16="http://schemas.microsoft.com/office/drawing/2014/main" id="{F8A66E18-D370-3BFF-40F2-DDC47EABFE86}"/>
                </a:ext>
              </a:extLst>
            </p:cNvPr>
            <p:cNvSpPr/>
            <p:nvPr/>
          </p:nvSpPr>
          <p:spPr bwMode="auto">
            <a:xfrm>
              <a:off x="6955771" y="2777706"/>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L1</a:t>
              </a:r>
            </a:p>
          </p:txBody>
        </p:sp>
        <p:sp>
          <p:nvSpPr>
            <p:cNvPr id="7" name="Oval 6">
              <a:extLst>
                <a:ext uri="{FF2B5EF4-FFF2-40B4-BE49-F238E27FC236}">
                  <a16:creationId xmlns:a16="http://schemas.microsoft.com/office/drawing/2014/main" id="{30052E02-679F-0F42-1CA3-C034EFC8B29B}"/>
                </a:ext>
              </a:extLst>
            </p:cNvPr>
            <p:cNvSpPr/>
            <p:nvPr/>
          </p:nvSpPr>
          <p:spPr bwMode="auto">
            <a:xfrm>
              <a:off x="6477006" y="1551317"/>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C</a:t>
              </a:r>
            </a:p>
          </p:txBody>
        </p:sp>
      </p:grpSp>
      <p:grpSp>
        <p:nvGrpSpPr>
          <p:cNvPr id="16" name="Group 15">
            <a:extLst>
              <a:ext uri="{FF2B5EF4-FFF2-40B4-BE49-F238E27FC236}">
                <a16:creationId xmlns:a16="http://schemas.microsoft.com/office/drawing/2014/main" id="{F185CEE3-7378-7857-6367-BE4C443392C4}"/>
              </a:ext>
            </a:extLst>
          </p:cNvPr>
          <p:cNvGrpSpPr/>
          <p:nvPr/>
        </p:nvGrpSpPr>
        <p:grpSpPr>
          <a:xfrm>
            <a:off x="6951753" y="1447800"/>
            <a:ext cx="1745523" cy="1146325"/>
            <a:chOff x="8941280" y="1548441"/>
            <a:chExt cx="1854679" cy="1709468"/>
          </a:xfrm>
        </p:grpSpPr>
        <p:sp>
          <p:nvSpPr>
            <p:cNvPr id="11" name="Rectangle 10">
              <a:extLst>
                <a:ext uri="{FF2B5EF4-FFF2-40B4-BE49-F238E27FC236}">
                  <a16:creationId xmlns:a16="http://schemas.microsoft.com/office/drawing/2014/main" id="{12BBA33A-C27F-3681-6DF7-A566E0A53F1A}"/>
                </a:ext>
              </a:extLst>
            </p:cNvPr>
            <p:cNvSpPr/>
            <p:nvPr/>
          </p:nvSpPr>
          <p:spPr bwMode="auto">
            <a:xfrm>
              <a:off x="9463175" y="2774830"/>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L1</a:t>
              </a:r>
            </a:p>
          </p:txBody>
        </p:sp>
        <p:sp>
          <p:nvSpPr>
            <p:cNvPr id="12" name="Oval 11">
              <a:extLst>
                <a:ext uri="{FF2B5EF4-FFF2-40B4-BE49-F238E27FC236}">
                  <a16:creationId xmlns:a16="http://schemas.microsoft.com/office/drawing/2014/main" id="{2449A09F-4CB5-F253-DD98-58DBBE16735B}"/>
                </a:ext>
              </a:extLst>
            </p:cNvPr>
            <p:cNvSpPr/>
            <p:nvPr/>
          </p:nvSpPr>
          <p:spPr bwMode="auto">
            <a:xfrm>
              <a:off x="8941280" y="1548441"/>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D</a:t>
              </a:r>
            </a:p>
          </p:txBody>
        </p:sp>
      </p:grpSp>
      <p:sp>
        <p:nvSpPr>
          <p:cNvPr id="13" name="Rectangle 12">
            <a:extLst>
              <a:ext uri="{FF2B5EF4-FFF2-40B4-BE49-F238E27FC236}">
                <a16:creationId xmlns:a16="http://schemas.microsoft.com/office/drawing/2014/main" id="{379644CD-3F39-1A74-0885-1B4F739F6269}"/>
              </a:ext>
            </a:extLst>
          </p:cNvPr>
          <p:cNvSpPr/>
          <p:nvPr/>
        </p:nvSpPr>
        <p:spPr bwMode="auto">
          <a:xfrm>
            <a:off x="563687" y="2752243"/>
            <a:ext cx="3112170" cy="489768"/>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L2</a:t>
            </a:r>
          </a:p>
        </p:txBody>
      </p:sp>
      <p:sp>
        <p:nvSpPr>
          <p:cNvPr id="14" name="Rectangle 13">
            <a:extLst>
              <a:ext uri="{FF2B5EF4-FFF2-40B4-BE49-F238E27FC236}">
                <a16:creationId xmlns:a16="http://schemas.microsoft.com/office/drawing/2014/main" id="{B35BF2EF-AC0B-689F-D830-AC0A9141E637}"/>
              </a:ext>
            </a:extLst>
          </p:cNvPr>
          <p:cNvSpPr/>
          <p:nvPr/>
        </p:nvSpPr>
        <p:spPr bwMode="auto">
          <a:xfrm>
            <a:off x="5083101" y="2752243"/>
            <a:ext cx="3112170" cy="489768"/>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L2</a:t>
            </a:r>
          </a:p>
        </p:txBody>
      </p:sp>
      <p:cxnSp>
        <p:nvCxnSpPr>
          <p:cNvPr id="20" name="Straight Connector 19">
            <a:extLst>
              <a:ext uri="{FF2B5EF4-FFF2-40B4-BE49-F238E27FC236}">
                <a16:creationId xmlns:a16="http://schemas.microsoft.com/office/drawing/2014/main" id="{7681FFF2-5131-79F6-9C5A-F6BFC07C0537}"/>
              </a:ext>
            </a:extLst>
          </p:cNvPr>
          <p:cNvCxnSpPr>
            <a:stCxn id="2" idx="2"/>
          </p:cNvCxnSpPr>
          <p:nvPr/>
        </p:nvCxnSpPr>
        <p:spPr bwMode="auto">
          <a:xfrm>
            <a:off x="964203" y="2594125"/>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Connector 23">
            <a:extLst>
              <a:ext uri="{FF2B5EF4-FFF2-40B4-BE49-F238E27FC236}">
                <a16:creationId xmlns:a16="http://schemas.microsoft.com/office/drawing/2014/main" id="{3449B26F-5BC6-C614-AB22-C2BD58C9F2D1}"/>
              </a:ext>
            </a:extLst>
          </p:cNvPr>
          <p:cNvCxnSpPr/>
          <p:nvPr/>
        </p:nvCxnSpPr>
        <p:spPr bwMode="auto">
          <a:xfrm>
            <a:off x="7818463" y="2591029"/>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490EE437-0D00-4248-3594-C6C0240977F1}"/>
              </a:ext>
            </a:extLst>
          </p:cNvPr>
          <p:cNvCxnSpPr/>
          <p:nvPr/>
        </p:nvCxnSpPr>
        <p:spPr bwMode="auto">
          <a:xfrm>
            <a:off x="3280823" y="2584834"/>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a:extLst>
              <a:ext uri="{FF2B5EF4-FFF2-40B4-BE49-F238E27FC236}">
                <a16:creationId xmlns:a16="http://schemas.microsoft.com/office/drawing/2014/main" id="{9F418D05-733C-B68C-7330-461401AA8410}"/>
              </a:ext>
            </a:extLst>
          </p:cNvPr>
          <p:cNvCxnSpPr/>
          <p:nvPr/>
        </p:nvCxnSpPr>
        <p:spPr bwMode="auto">
          <a:xfrm>
            <a:off x="5454035" y="2591029"/>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ectangle 26">
            <a:extLst>
              <a:ext uri="{FF2B5EF4-FFF2-40B4-BE49-F238E27FC236}">
                <a16:creationId xmlns:a16="http://schemas.microsoft.com/office/drawing/2014/main" id="{3FF9F1C8-F7D3-6CF0-9FD8-C9CAFF6F8DF3}"/>
              </a:ext>
            </a:extLst>
          </p:cNvPr>
          <p:cNvSpPr/>
          <p:nvPr/>
        </p:nvSpPr>
        <p:spPr bwMode="auto">
          <a:xfrm>
            <a:off x="563687" y="3394159"/>
            <a:ext cx="7631584" cy="403134"/>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L3</a:t>
            </a:r>
          </a:p>
        </p:txBody>
      </p:sp>
      <p:cxnSp>
        <p:nvCxnSpPr>
          <p:cNvPr id="28" name="Straight Connector 27">
            <a:extLst>
              <a:ext uri="{FF2B5EF4-FFF2-40B4-BE49-F238E27FC236}">
                <a16:creationId xmlns:a16="http://schemas.microsoft.com/office/drawing/2014/main" id="{52E1DB16-66FA-4337-2DE7-A1FBD3BDFA91}"/>
              </a:ext>
            </a:extLst>
          </p:cNvPr>
          <p:cNvCxnSpPr/>
          <p:nvPr/>
        </p:nvCxnSpPr>
        <p:spPr bwMode="auto">
          <a:xfrm>
            <a:off x="1976909" y="3235164"/>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28">
            <a:extLst>
              <a:ext uri="{FF2B5EF4-FFF2-40B4-BE49-F238E27FC236}">
                <a16:creationId xmlns:a16="http://schemas.microsoft.com/office/drawing/2014/main" id="{8CDF9643-2525-245B-F9EB-9FF33986C74A}"/>
              </a:ext>
            </a:extLst>
          </p:cNvPr>
          <p:cNvCxnSpPr/>
          <p:nvPr/>
        </p:nvCxnSpPr>
        <p:spPr bwMode="auto">
          <a:xfrm>
            <a:off x="6636236" y="3222781"/>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Rectangle 30">
            <a:extLst>
              <a:ext uri="{FF2B5EF4-FFF2-40B4-BE49-F238E27FC236}">
                <a16:creationId xmlns:a16="http://schemas.microsoft.com/office/drawing/2014/main" id="{CC53A9DC-A330-1906-D083-B35F5FB46974}"/>
              </a:ext>
            </a:extLst>
          </p:cNvPr>
          <p:cNvSpPr/>
          <p:nvPr/>
        </p:nvSpPr>
        <p:spPr bwMode="auto">
          <a:xfrm>
            <a:off x="563687" y="4099989"/>
            <a:ext cx="7631584" cy="1008174"/>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Memory</a:t>
            </a:r>
          </a:p>
        </p:txBody>
      </p:sp>
      <p:cxnSp>
        <p:nvCxnSpPr>
          <p:cNvPr id="32" name="Straight Connector 31">
            <a:extLst>
              <a:ext uri="{FF2B5EF4-FFF2-40B4-BE49-F238E27FC236}">
                <a16:creationId xmlns:a16="http://schemas.microsoft.com/office/drawing/2014/main" id="{1F88044F-6BD9-6FE7-576D-551D38C2D15B}"/>
              </a:ext>
            </a:extLst>
          </p:cNvPr>
          <p:cNvCxnSpPr>
            <a:stCxn id="27" idx="2"/>
            <a:endCxn id="31" idx="0"/>
          </p:cNvCxnSpPr>
          <p:nvPr/>
        </p:nvCxnSpPr>
        <p:spPr bwMode="auto">
          <a:xfrm>
            <a:off x="4379479" y="3797293"/>
            <a:ext cx="0" cy="30269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34">
            <a:extLst>
              <a:ext uri="{FF2B5EF4-FFF2-40B4-BE49-F238E27FC236}">
                <a16:creationId xmlns:a16="http://schemas.microsoft.com/office/drawing/2014/main" id="{9A733F1C-B37D-5B99-0F7A-AB730FEEC2FC}"/>
              </a:ext>
            </a:extLst>
          </p:cNvPr>
          <p:cNvSpPr txBox="1"/>
          <p:nvPr/>
        </p:nvSpPr>
        <p:spPr>
          <a:xfrm>
            <a:off x="8879101" y="1639618"/>
            <a:ext cx="2218877" cy="646331"/>
          </a:xfrm>
          <a:prstGeom prst="rect">
            <a:avLst/>
          </a:prstGeom>
          <a:noFill/>
        </p:spPr>
        <p:txBody>
          <a:bodyPr wrap="none" rtlCol="0">
            <a:spAutoFit/>
          </a:bodyPr>
          <a:lstStyle/>
          <a:p>
            <a:r>
              <a:rPr lang="en-US" b="1" dirty="0">
                <a:solidFill>
                  <a:schemeClr val="accent1">
                    <a:lumMod val="75000"/>
                  </a:schemeClr>
                </a:solidFill>
              </a:rPr>
              <a:t>Write through or </a:t>
            </a:r>
          </a:p>
          <a:p>
            <a:r>
              <a:rPr lang="en-US" b="1" dirty="0">
                <a:solidFill>
                  <a:schemeClr val="accent1">
                    <a:lumMod val="75000"/>
                  </a:schemeClr>
                </a:solidFill>
              </a:rPr>
              <a:t>write back?</a:t>
            </a:r>
          </a:p>
        </p:txBody>
      </p:sp>
      <p:sp>
        <p:nvSpPr>
          <p:cNvPr id="38" name="TextBox 37">
            <a:extLst>
              <a:ext uri="{FF2B5EF4-FFF2-40B4-BE49-F238E27FC236}">
                <a16:creationId xmlns:a16="http://schemas.microsoft.com/office/drawing/2014/main" id="{C43BB812-87BC-CA9A-521D-AFBD062E9CEE}"/>
              </a:ext>
            </a:extLst>
          </p:cNvPr>
          <p:cNvSpPr txBox="1"/>
          <p:nvPr/>
        </p:nvSpPr>
        <p:spPr>
          <a:xfrm>
            <a:off x="8392542" y="2472501"/>
            <a:ext cx="3571503" cy="3293209"/>
          </a:xfrm>
          <a:prstGeom prst="rect">
            <a:avLst/>
          </a:prstGeom>
          <a:noFill/>
        </p:spPr>
        <p:txBody>
          <a:bodyPr wrap="square" rtlCol="0">
            <a:spAutoFit/>
          </a:bodyPr>
          <a:lstStyle/>
          <a:p>
            <a:r>
              <a:rPr lang="en-US" sz="1600" b="1" dirty="0"/>
              <a:t>Write through</a:t>
            </a:r>
            <a:r>
              <a:rPr lang="en-US" sz="1600" dirty="0"/>
              <a:t>: When cache is updated, the corresponding data in the main memory is also immediately updated and main memory always has the latest data, making it easier to maintain data consistency across different caches.</a:t>
            </a:r>
          </a:p>
          <a:p>
            <a:r>
              <a:rPr lang="en-US" sz="1600" b="1" dirty="0"/>
              <a:t>Write back: </a:t>
            </a:r>
            <a:r>
              <a:rPr lang="en-US" sz="1600" dirty="0"/>
              <a:t>Data not written back to memory immediately, it is marked as dirty.  It is written to memory only when it is evicted and it is dirty.</a:t>
            </a:r>
            <a:endParaRPr lang="en-US" sz="1600" b="1" dirty="0"/>
          </a:p>
        </p:txBody>
      </p:sp>
    </p:spTree>
    <p:extLst>
      <p:ext uri="{BB962C8B-B14F-4D97-AF65-F5344CB8AC3E}">
        <p14:creationId xmlns:p14="http://schemas.microsoft.com/office/powerpoint/2010/main" val="68144460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2202172-8FA8-6029-A848-8A4F98DE0DF0}"/>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E84156BE-0018-4914-9B59-C84E9CAF4E8C}"/>
              </a:ext>
            </a:extLst>
          </p:cNvPr>
          <p:cNvSpPr>
            <a:spLocks noGrp="1" noChangeArrowheads="1"/>
          </p:cNvSpPr>
          <p:nvPr>
            <p:ph type="title"/>
          </p:nvPr>
        </p:nvSpPr>
        <p:spPr>
          <a:xfrm>
            <a:off x="1207698" y="33068"/>
            <a:ext cx="10308566" cy="1143000"/>
          </a:xfrm>
          <a:noFill/>
        </p:spPr>
        <p:txBody>
          <a:bodyPr/>
          <a:lstStyle/>
          <a:p>
            <a:r>
              <a:rPr lang="en-US" altLang="en-US" dirty="0">
                <a:solidFill>
                  <a:schemeClr val="accent1">
                    <a:lumMod val="75000"/>
                  </a:schemeClr>
                </a:solidFill>
              </a:rPr>
              <a:t>Multiprocessor Shared Memory Problem Cache Review</a:t>
            </a:r>
          </a:p>
        </p:txBody>
      </p:sp>
      <p:sp>
        <p:nvSpPr>
          <p:cNvPr id="8" name="Rectangle 7">
            <a:extLst>
              <a:ext uri="{FF2B5EF4-FFF2-40B4-BE49-F238E27FC236}">
                <a16:creationId xmlns:a16="http://schemas.microsoft.com/office/drawing/2014/main" id="{C326826C-7B41-9B8F-704B-33284ECC34E2}"/>
              </a:ext>
            </a:extLst>
          </p:cNvPr>
          <p:cNvSpPr/>
          <p:nvPr/>
        </p:nvSpPr>
        <p:spPr bwMode="auto">
          <a:xfrm>
            <a:off x="9905999" y="6323162"/>
            <a:ext cx="1854679" cy="345057"/>
          </a:xfrm>
          <a:prstGeom prst="rect">
            <a:avLst/>
          </a:prstGeom>
          <a:solidFill>
            <a:schemeClr val="bg1"/>
          </a:solidFill>
          <a:ln w="28575" cap="flat" cmpd="sng" algn="ctr">
            <a:no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accent1">
                    <a:lumMod val="75000"/>
                  </a:schemeClr>
                </a:solidFill>
                <a:effectLst/>
                <a:latin typeface="Comic Sans MS" pitchFamily="66" charset="0"/>
              </a:rPr>
              <a:t>CSCI 6461 Lancaster</a:t>
            </a:r>
          </a:p>
        </p:txBody>
      </p:sp>
      <p:grpSp>
        <p:nvGrpSpPr>
          <p:cNvPr id="10" name="Group 9">
            <a:extLst>
              <a:ext uri="{FF2B5EF4-FFF2-40B4-BE49-F238E27FC236}">
                <a16:creationId xmlns:a16="http://schemas.microsoft.com/office/drawing/2014/main" id="{1D64DFAB-A989-D6B7-5B42-34D40F1AE7C5}"/>
              </a:ext>
            </a:extLst>
          </p:cNvPr>
          <p:cNvGrpSpPr/>
          <p:nvPr/>
        </p:nvGrpSpPr>
        <p:grpSpPr>
          <a:xfrm>
            <a:off x="488224" y="1447800"/>
            <a:ext cx="1745523" cy="1146325"/>
            <a:chOff x="1716656" y="1447800"/>
            <a:chExt cx="1854679" cy="1709468"/>
          </a:xfrm>
        </p:grpSpPr>
        <p:sp>
          <p:nvSpPr>
            <p:cNvPr id="2" name="Rectangle 1">
              <a:extLst>
                <a:ext uri="{FF2B5EF4-FFF2-40B4-BE49-F238E27FC236}">
                  <a16:creationId xmlns:a16="http://schemas.microsoft.com/office/drawing/2014/main" id="{5D9A9C91-A165-3831-26CF-E661793887E3}"/>
                </a:ext>
              </a:extLst>
            </p:cNvPr>
            <p:cNvSpPr/>
            <p:nvPr/>
          </p:nvSpPr>
          <p:spPr bwMode="auto">
            <a:xfrm>
              <a:off x="2195421" y="2674189"/>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omic Sans MS" pitchFamily="66" charset="0"/>
                </a:rPr>
                <a:t>L1</a:t>
              </a:r>
              <a:endParaRPr kumimoji="0" lang="en-US" sz="1800" b="0" i="0" u="none" strike="noStrike" cap="none" normalizeH="0" baseline="0" dirty="0">
                <a:ln>
                  <a:noFill/>
                </a:ln>
                <a:solidFill>
                  <a:schemeClr val="tx1"/>
                </a:solidFill>
                <a:effectLst/>
                <a:latin typeface="Comic Sans MS" pitchFamily="66" charset="0"/>
              </a:endParaRPr>
            </a:p>
          </p:txBody>
        </p:sp>
        <p:sp>
          <p:nvSpPr>
            <p:cNvPr id="3" name="Oval 2">
              <a:extLst>
                <a:ext uri="{FF2B5EF4-FFF2-40B4-BE49-F238E27FC236}">
                  <a16:creationId xmlns:a16="http://schemas.microsoft.com/office/drawing/2014/main" id="{B969FE11-4555-A7CA-ECE9-0AC74773033F}"/>
                </a:ext>
              </a:extLst>
            </p:cNvPr>
            <p:cNvSpPr/>
            <p:nvPr/>
          </p:nvSpPr>
          <p:spPr bwMode="auto">
            <a:xfrm>
              <a:off x="1716656" y="1447800"/>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A</a:t>
              </a:r>
            </a:p>
          </p:txBody>
        </p:sp>
      </p:grpSp>
      <p:grpSp>
        <p:nvGrpSpPr>
          <p:cNvPr id="9" name="Group 8">
            <a:extLst>
              <a:ext uri="{FF2B5EF4-FFF2-40B4-BE49-F238E27FC236}">
                <a16:creationId xmlns:a16="http://schemas.microsoft.com/office/drawing/2014/main" id="{06F6F87A-DE24-BED4-516F-1E8BCAC9E880}"/>
              </a:ext>
            </a:extLst>
          </p:cNvPr>
          <p:cNvGrpSpPr/>
          <p:nvPr/>
        </p:nvGrpSpPr>
        <p:grpSpPr>
          <a:xfrm>
            <a:off x="2777706" y="1447800"/>
            <a:ext cx="1745523" cy="1139576"/>
            <a:chOff x="5753821" y="1457864"/>
            <a:chExt cx="1854679" cy="1699404"/>
          </a:xfrm>
        </p:grpSpPr>
        <p:sp>
          <p:nvSpPr>
            <p:cNvPr id="4" name="Oval 3">
              <a:extLst>
                <a:ext uri="{FF2B5EF4-FFF2-40B4-BE49-F238E27FC236}">
                  <a16:creationId xmlns:a16="http://schemas.microsoft.com/office/drawing/2014/main" id="{EBF499A3-A6D7-06A5-CFBD-2C343A4D5BCF}"/>
                </a:ext>
              </a:extLst>
            </p:cNvPr>
            <p:cNvSpPr/>
            <p:nvPr/>
          </p:nvSpPr>
          <p:spPr bwMode="auto">
            <a:xfrm>
              <a:off x="5753821" y="1457864"/>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B</a:t>
              </a:r>
            </a:p>
          </p:txBody>
        </p:sp>
        <p:sp>
          <p:nvSpPr>
            <p:cNvPr id="5" name="Rectangle 4">
              <a:extLst>
                <a:ext uri="{FF2B5EF4-FFF2-40B4-BE49-F238E27FC236}">
                  <a16:creationId xmlns:a16="http://schemas.microsoft.com/office/drawing/2014/main" id="{C0786030-DC36-83D7-3794-7298985F2B0A}"/>
                </a:ext>
              </a:extLst>
            </p:cNvPr>
            <p:cNvSpPr/>
            <p:nvPr/>
          </p:nvSpPr>
          <p:spPr bwMode="auto">
            <a:xfrm>
              <a:off x="6297284" y="2674189"/>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L1</a:t>
              </a:r>
            </a:p>
          </p:txBody>
        </p:sp>
      </p:grpSp>
      <p:grpSp>
        <p:nvGrpSpPr>
          <p:cNvPr id="15" name="Group 14">
            <a:extLst>
              <a:ext uri="{FF2B5EF4-FFF2-40B4-BE49-F238E27FC236}">
                <a16:creationId xmlns:a16="http://schemas.microsoft.com/office/drawing/2014/main" id="{4956EB56-0D9A-0840-7EE0-2B62AC5DD0E2}"/>
              </a:ext>
            </a:extLst>
          </p:cNvPr>
          <p:cNvGrpSpPr/>
          <p:nvPr/>
        </p:nvGrpSpPr>
        <p:grpSpPr>
          <a:xfrm>
            <a:off x="4968405" y="1447800"/>
            <a:ext cx="1745523" cy="1146325"/>
            <a:chOff x="6477006" y="1551317"/>
            <a:chExt cx="1854679" cy="1709468"/>
          </a:xfrm>
        </p:grpSpPr>
        <p:sp>
          <p:nvSpPr>
            <p:cNvPr id="6" name="Rectangle 5">
              <a:extLst>
                <a:ext uri="{FF2B5EF4-FFF2-40B4-BE49-F238E27FC236}">
                  <a16:creationId xmlns:a16="http://schemas.microsoft.com/office/drawing/2014/main" id="{5E81C50D-B466-50F7-9C9A-36BEDC8AE904}"/>
                </a:ext>
              </a:extLst>
            </p:cNvPr>
            <p:cNvSpPr/>
            <p:nvPr/>
          </p:nvSpPr>
          <p:spPr bwMode="auto">
            <a:xfrm>
              <a:off x="6955771" y="2777706"/>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L1</a:t>
              </a:r>
            </a:p>
          </p:txBody>
        </p:sp>
        <p:sp>
          <p:nvSpPr>
            <p:cNvPr id="7" name="Oval 6">
              <a:extLst>
                <a:ext uri="{FF2B5EF4-FFF2-40B4-BE49-F238E27FC236}">
                  <a16:creationId xmlns:a16="http://schemas.microsoft.com/office/drawing/2014/main" id="{B999F040-4E6B-0150-E62E-EBDB02BBC55F}"/>
                </a:ext>
              </a:extLst>
            </p:cNvPr>
            <p:cNvSpPr/>
            <p:nvPr/>
          </p:nvSpPr>
          <p:spPr bwMode="auto">
            <a:xfrm>
              <a:off x="6477006" y="1551317"/>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C</a:t>
              </a:r>
            </a:p>
          </p:txBody>
        </p:sp>
      </p:grpSp>
      <p:grpSp>
        <p:nvGrpSpPr>
          <p:cNvPr id="16" name="Group 15">
            <a:extLst>
              <a:ext uri="{FF2B5EF4-FFF2-40B4-BE49-F238E27FC236}">
                <a16:creationId xmlns:a16="http://schemas.microsoft.com/office/drawing/2014/main" id="{85A5BA81-0CBF-6A4B-28B0-133A93314CFB}"/>
              </a:ext>
            </a:extLst>
          </p:cNvPr>
          <p:cNvGrpSpPr/>
          <p:nvPr/>
        </p:nvGrpSpPr>
        <p:grpSpPr>
          <a:xfrm>
            <a:off x="7287645" y="1447800"/>
            <a:ext cx="1745523" cy="1146325"/>
            <a:chOff x="8941280" y="1548441"/>
            <a:chExt cx="1854679" cy="1709468"/>
          </a:xfrm>
        </p:grpSpPr>
        <p:sp>
          <p:nvSpPr>
            <p:cNvPr id="11" name="Rectangle 10">
              <a:extLst>
                <a:ext uri="{FF2B5EF4-FFF2-40B4-BE49-F238E27FC236}">
                  <a16:creationId xmlns:a16="http://schemas.microsoft.com/office/drawing/2014/main" id="{1AE4CF08-2A7F-A4F6-16B2-AE11B8AC7420}"/>
                </a:ext>
              </a:extLst>
            </p:cNvPr>
            <p:cNvSpPr/>
            <p:nvPr/>
          </p:nvSpPr>
          <p:spPr bwMode="auto">
            <a:xfrm>
              <a:off x="9463175" y="2774830"/>
              <a:ext cx="767751" cy="483079"/>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L1</a:t>
              </a:r>
            </a:p>
          </p:txBody>
        </p:sp>
        <p:sp>
          <p:nvSpPr>
            <p:cNvPr id="12" name="Oval 11">
              <a:extLst>
                <a:ext uri="{FF2B5EF4-FFF2-40B4-BE49-F238E27FC236}">
                  <a16:creationId xmlns:a16="http://schemas.microsoft.com/office/drawing/2014/main" id="{FF1A6B57-6D85-BDE4-E3E8-62E365F9A3A0}"/>
                </a:ext>
              </a:extLst>
            </p:cNvPr>
            <p:cNvSpPr/>
            <p:nvPr/>
          </p:nvSpPr>
          <p:spPr bwMode="auto">
            <a:xfrm>
              <a:off x="8941280" y="1548441"/>
              <a:ext cx="1854679" cy="1122872"/>
            </a:xfrm>
            <a:prstGeom prst="ellipse">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Processor C</a:t>
              </a:r>
            </a:p>
          </p:txBody>
        </p:sp>
      </p:grpSp>
      <p:sp>
        <p:nvSpPr>
          <p:cNvPr id="13" name="Rectangle 12">
            <a:extLst>
              <a:ext uri="{FF2B5EF4-FFF2-40B4-BE49-F238E27FC236}">
                <a16:creationId xmlns:a16="http://schemas.microsoft.com/office/drawing/2014/main" id="{E1F1AD9F-F1B5-CB34-15AD-28BC1864314E}"/>
              </a:ext>
            </a:extLst>
          </p:cNvPr>
          <p:cNvSpPr/>
          <p:nvPr/>
        </p:nvSpPr>
        <p:spPr bwMode="auto">
          <a:xfrm>
            <a:off x="899579" y="2752243"/>
            <a:ext cx="3112170" cy="489768"/>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L2</a:t>
            </a:r>
          </a:p>
        </p:txBody>
      </p:sp>
      <p:sp>
        <p:nvSpPr>
          <p:cNvPr id="14" name="Rectangle 13">
            <a:extLst>
              <a:ext uri="{FF2B5EF4-FFF2-40B4-BE49-F238E27FC236}">
                <a16:creationId xmlns:a16="http://schemas.microsoft.com/office/drawing/2014/main" id="{0D25DBD4-B934-1A94-19CE-AE6ADFB9330B}"/>
              </a:ext>
            </a:extLst>
          </p:cNvPr>
          <p:cNvSpPr/>
          <p:nvPr/>
        </p:nvSpPr>
        <p:spPr bwMode="auto">
          <a:xfrm>
            <a:off x="5418993" y="2752243"/>
            <a:ext cx="3112170" cy="489768"/>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L2</a:t>
            </a:r>
          </a:p>
        </p:txBody>
      </p:sp>
      <p:cxnSp>
        <p:nvCxnSpPr>
          <p:cNvPr id="20" name="Straight Connector 19">
            <a:extLst>
              <a:ext uri="{FF2B5EF4-FFF2-40B4-BE49-F238E27FC236}">
                <a16:creationId xmlns:a16="http://schemas.microsoft.com/office/drawing/2014/main" id="{33B7E1B1-D92D-A349-181F-60322C780942}"/>
              </a:ext>
            </a:extLst>
          </p:cNvPr>
          <p:cNvCxnSpPr>
            <a:stCxn id="2" idx="2"/>
          </p:cNvCxnSpPr>
          <p:nvPr/>
        </p:nvCxnSpPr>
        <p:spPr bwMode="auto">
          <a:xfrm>
            <a:off x="1300095" y="2594125"/>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Connector 23">
            <a:extLst>
              <a:ext uri="{FF2B5EF4-FFF2-40B4-BE49-F238E27FC236}">
                <a16:creationId xmlns:a16="http://schemas.microsoft.com/office/drawing/2014/main" id="{D7ED9649-34F8-90AF-BD49-00FA5D978F8A}"/>
              </a:ext>
            </a:extLst>
          </p:cNvPr>
          <p:cNvCxnSpPr/>
          <p:nvPr/>
        </p:nvCxnSpPr>
        <p:spPr bwMode="auto">
          <a:xfrm>
            <a:off x="8154355" y="2591029"/>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DB3EB120-9721-78DF-0D2C-CC51FA0678D2}"/>
              </a:ext>
            </a:extLst>
          </p:cNvPr>
          <p:cNvCxnSpPr/>
          <p:nvPr/>
        </p:nvCxnSpPr>
        <p:spPr bwMode="auto">
          <a:xfrm>
            <a:off x="3616715" y="2584834"/>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Connector 25">
            <a:extLst>
              <a:ext uri="{FF2B5EF4-FFF2-40B4-BE49-F238E27FC236}">
                <a16:creationId xmlns:a16="http://schemas.microsoft.com/office/drawing/2014/main" id="{28A0EDE5-0AAD-967F-CEAE-B7C9FD416554}"/>
              </a:ext>
            </a:extLst>
          </p:cNvPr>
          <p:cNvCxnSpPr/>
          <p:nvPr/>
        </p:nvCxnSpPr>
        <p:spPr bwMode="auto">
          <a:xfrm>
            <a:off x="5789927" y="2591029"/>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ectangle 26">
            <a:extLst>
              <a:ext uri="{FF2B5EF4-FFF2-40B4-BE49-F238E27FC236}">
                <a16:creationId xmlns:a16="http://schemas.microsoft.com/office/drawing/2014/main" id="{B2763CB1-740D-129B-84B5-C6B272FA64B5}"/>
              </a:ext>
            </a:extLst>
          </p:cNvPr>
          <p:cNvSpPr/>
          <p:nvPr/>
        </p:nvSpPr>
        <p:spPr bwMode="auto">
          <a:xfrm>
            <a:off x="899579" y="3394159"/>
            <a:ext cx="7631584" cy="403134"/>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L3</a:t>
            </a:r>
          </a:p>
        </p:txBody>
      </p:sp>
      <p:cxnSp>
        <p:nvCxnSpPr>
          <p:cNvPr id="28" name="Straight Connector 27">
            <a:extLst>
              <a:ext uri="{FF2B5EF4-FFF2-40B4-BE49-F238E27FC236}">
                <a16:creationId xmlns:a16="http://schemas.microsoft.com/office/drawing/2014/main" id="{A7FE595B-5E0D-64BA-0569-08DFE2E37B82}"/>
              </a:ext>
            </a:extLst>
          </p:cNvPr>
          <p:cNvCxnSpPr/>
          <p:nvPr/>
        </p:nvCxnSpPr>
        <p:spPr bwMode="auto">
          <a:xfrm>
            <a:off x="2312801" y="3235164"/>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28">
            <a:extLst>
              <a:ext uri="{FF2B5EF4-FFF2-40B4-BE49-F238E27FC236}">
                <a16:creationId xmlns:a16="http://schemas.microsoft.com/office/drawing/2014/main" id="{2F0B02B6-2572-4BC6-DBDA-3C623620A157}"/>
              </a:ext>
            </a:extLst>
          </p:cNvPr>
          <p:cNvCxnSpPr/>
          <p:nvPr/>
        </p:nvCxnSpPr>
        <p:spPr bwMode="auto">
          <a:xfrm>
            <a:off x="6972128" y="3222781"/>
            <a:ext cx="0" cy="164867"/>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Rectangle 30">
            <a:extLst>
              <a:ext uri="{FF2B5EF4-FFF2-40B4-BE49-F238E27FC236}">
                <a16:creationId xmlns:a16="http://schemas.microsoft.com/office/drawing/2014/main" id="{A63A9E6E-45D3-2FD9-059D-E15F665CFD94}"/>
              </a:ext>
            </a:extLst>
          </p:cNvPr>
          <p:cNvSpPr/>
          <p:nvPr/>
        </p:nvSpPr>
        <p:spPr bwMode="auto">
          <a:xfrm>
            <a:off x="899579" y="4099989"/>
            <a:ext cx="7631584" cy="1008174"/>
          </a:xfrm>
          <a:prstGeom prst="rect">
            <a:avLst/>
          </a:pr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Comic Sans MS" pitchFamily="66" charset="0"/>
              </a:rPr>
              <a:t>Memory</a:t>
            </a:r>
          </a:p>
        </p:txBody>
      </p:sp>
      <p:cxnSp>
        <p:nvCxnSpPr>
          <p:cNvPr id="32" name="Straight Connector 31">
            <a:extLst>
              <a:ext uri="{FF2B5EF4-FFF2-40B4-BE49-F238E27FC236}">
                <a16:creationId xmlns:a16="http://schemas.microsoft.com/office/drawing/2014/main" id="{6C91ECF8-4F49-DC83-A5F4-335BBC034392}"/>
              </a:ext>
            </a:extLst>
          </p:cNvPr>
          <p:cNvCxnSpPr>
            <a:stCxn id="27" idx="2"/>
            <a:endCxn id="31" idx="0"/>
          </p:cNvCxnSpPr>
          <p:nvPr/>
        </p:nvCxnSpPr>
        <p:spPr bwMode="auto">
          <a:xfrm>
            <a:off x="4715371" y="3797293"/>
            <a:ext cx="0" cy="302696"/>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TextBox 35">
            <a:extLst>
              <a:ext uri="{FF2B5EF4-FFF2-40B4-BE49-F238E27FC236}">
                <a16:creationId xmlns:a16="http://schemas.microsoft.com/office/drawing/2014/main" id="{CC5942C8-FD30-AB92-9ECA-80272B5C3D27}"/>
              </a:ext>
            </a:extLst>
          </p:cNvPr>
          <p:cNvSpPr txBox="1"/>
          <p:nvPr/>
        </p:nvSpPr>
        <p:spPr>
          <a:xfrm>
            <a:off x="9164710" y="2076635"/>
            <a:ext cx="2230098" cy="646331"/>
          </a:xfrm>
          <a:prstGeom prst="rect">
            <a:avLst/>
          </a:prstGeom>
          <a:noFill/>
        </p:spPr>
        <p:txBody>
          <a:bodyPr wrap="none" rtlCol="0">
            <a:spAutoFit/>
          </a:bodyPr>
          <a:lstStyle/>
          <a:p>
            <a:r>
              <a:rPr lang="en-US" b="1" dirty="0">
                <a:solidFill>
                  <a:schemeClr val="accent1">
                    <a:lumMod val="75000"/>
                  </a:schemeClr>
                </a:solidFill>
              </a:rPr>
              <a:t>Write allocate or </a:t>
            </a:r>
          </a:p>
          <a:p>
            <a:r>
              <a:rPr lang="en-US" b="1" dirty="0">
                <a:solidFill>
                  <a:schemeClr val="accent1">
                    <a:lumMod val="75000"/>
                  </a:schemeClr>
                </a:solidFill>
              </a:rPr>
              <a:t>write no allocate?</a:t>
            </a:r>
          </a:p>
        </p:txBody>
      </p:sp>
      <p:sp>
        <p:nvSpPr>
          <p:cNvPr id="17" name="TextBox 16">
            <a:extLst>
              <a:ext uri="{FF2B5EF4-FFF2-40B4-BE49-F238E27FC236}">
                <a16:creationId xmlns:a16="http://schemas.microsoft.com/office/drawing/2014/main" id="{DFC6A7D3-10B3-6A47-4170-7DE1052C61BC}"/>
              </a:ext>
            </a:extLst>
          </p:cNvPr>
          <p:cNvSpPr txBox="1"/>
          <p:nvPr/>
        </p:nvSpPr>
        <p:spPr>
          <a:xfrm>
            <a:off x="8737791" y="3101336"/>
            <a:ext cx="3205393" cy="2062103"/>
          </a:xfrm>
          <a:prstGeom prst="rect">
            <a:avLst/>
          </a:prstGeom>
          <a:noFill/>
        </p:spPr>
        <p:txBody>
          <a:bodyPr wrap="square" rtlCol="0">
            <a:spAutoFit/>
          </a:bodyPr>
          <a:lstStyle/>
          <a:p>
            <a:r>
              <a:rPr lang="en-US" sz="1600" b="1" dirty="0"/>
              <a:t>Write allocate: </a:t>
            </a:r>
            <a:r>
              <a:rPr lang="en-US" sz="1600" dirty="0"/>
              <a:t>When a write miss occurs, the data block is loaded into the cache before the write.</a:t>
            </a:r>
          </a:p>
          <a:p>
            <a:r>
              <a:rPr lang="en-US" sz="1600" b="1" dirty="0"/>
              <a:t>Write no-allocate</a:t>
            </a:r>
            <a:r>
              <a:rPr lang="en-US" sz="1600" dirty="0"/>
              <a:t>: When a write miss occurs, data is written to main memory without allocating it to cache.</a:t>
            </a:r>
          </a:p>
        </p:txBody>
      </p:sp>
    </p:spTree>
    <p:extLst>
      <p:ext uri="{BB962C8B-B14F-4D97-AF65-F5344CB8AC3E}">
        <p14:creationId xmlns:p14="http://schemas.microsoft.com/office/powerpoint/2010/main" val="1686880360"/>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1BF63A6-A068-9339-7638-C1DA06A3C8BC}"/>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107452C9-7AEC-54B8-6EFB-07FFB273D677}"/>
              </a:ext>
            </a:extLst>
          </p:cNvPr>
          <p:cNvSpPr>
            <a:spLocks noGrp="1" noChangeArrowheads="1"/>
          </p:cNvSpPr>
          <p:nvPr>
            <p:ph type="title"/>
          </p:nvPr>
        </p:nvSpPr>
        <p:spPr>
          <a:xfrm>
            <a:off x="483079" y="304800"/>
            <a:ext cx="10308566" cy="1143000"/>
          </a:xfrm>
          <a:noFill/>
        </p:spPr>
        <p:txBody>
          <a:bodyPr/>
          <a:lstStyle/>
          <a:p>
            <a:r>
              <a:rPr lang="en-US" altLang="en-US" dirty="0"/>
              <a:t>Small-Scale—Shared Memory Problem</a:t>
            </a:r>
          </a:p>
        </p:txBody>
      </p:sp>
      <p:sp>
        <p:nvSpPr>
          <p:cNvPr id="708611" name="Rectangle 3">
            <a:extLst>
              <a:ext uri="{FF2B5EF4-FFF2-40B4-BE49-F238E27FC236}">
                <a16:creationId xmlns:a16="http://schemas.microsoft.com/office/drawing/2014/main" id="{94240E31-9273-54FD-56B6-5E679BEC4747}"/>
              </a:ext>
            </a:extLst>
          </p:cNvPr>
          <p:cNvSpPr>
            <a:spLocks noGrp="1" noChangeArrowheads="1"/>
          </p:cNvSpPr>
          <p:nvPr>
            <p:ph type="body" idx="1"/>
          </p:nvPr>
        </p:nvSpPr>
        <p:spPr>
          <a:xfrm>
            <a:off x="1752600" y="1524000"/>
            <a:ext cx="3581400" cy="2343150"/>
          </a:xfrm>
          <a:noFill/>
        </p:spPr>
        <p:txBody>
          <a:bodyPr/>
          <a:lstStyle/>
          <a:p>
            <a:r>
              <a:rPr lang="en-US" altLang="en-US" dirty="0"/>
              <a:t>Caches serve to:</a:t>
            </a:r>
          </a:p>
          <a:p>
            <a:pPr lvl="1"/>
            <a:r>
              <a:rPr lang="en-US" altLang="en-US" sz="2400" dirty="0"/>
              <a:t>Increase bandwidth versus bus/memory</a:t>
            </a:r>
          </a:p>
          <a:p>
            <a:pPr lvl="1"/>
            <a:r>
              <a:rPr lang="en-US" altLang="en-US" sz="2400" dirty="0"/>
              <a:t>Reduce latency of access</a:t>
            </a:r>
          </a:p>
          <a:p>
            <a:pPr lvl="1"/>
            <a:r>
              <a:rPr lang="en-US" altLang="en-US" sz="2400" dirty="0"/>
              <a:t>Valuable for both private data and shared data</a:t>
            </a:r>
          </a:p>
          <a:p>
            <a:r>
              <a:rPr lang="en-US" altLang="en-US" dirty="0"/>
              <a:t>What about cache consistency?</a:t>
            </a:r>
          </a:p>
        </p:txBody>
      </p:sp>
      <p:pic>
        <p:nvPicPr>
          <p:cNvPr id="28676" name="Picture 4">
            <a:extLst>
              <a:ext uri="{FF2B5EF4-FFF2-40B4-BE49-F238E27FC236}">
                <a16:creationId xmlns:a16="http://schemas.microsoft.com/office/drawing/2014/main" id="{29396A03-36D8-3C72-3F49-24135B6E3C16}"/>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0" y="2130426"/>
            <a:ext cx="4953000" cy="36671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pattFill prst="narHorz">
                  <a:fgClr>
                    <a:schemeClr val="tx1"/>
                  </a:fgClr>
                  <a:bgClr>
                    <a:schemeClr val="bg1"/>
                  </a:bgClr>
                </a:patt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08613" name="Object 5">
            <a:extLst>
              <a:ext uri="{FF2B5EF4-FFF2-40B4-BE49-F238E27FC236}">
                <a16:creationId xmlns:a16="http://schemas.microsoft.com/office/drawing/2014/main" id="{42358773-0342-9CC4-8AAA-0E3536378D97}"/>
              </a:ext>
            </a:extLst>
          </p:cNvPr>
          <p:cNvGraphicFramePr>
            <a:graphicFrameLocks noChangeAspect="1"/>
          </p:cNvGraphicFramePr>
          <p:nvPr/>
        </p:nvGraphicFramePr>
        <p:xfrm>
          <a:off x="5154614" y="1200150"/>
          <a:ext cx="5513387" cy="5665788"/>
        </p:xfrm>
        <a:graphic>
          <a:graphicData uri="http://schemas.openxmlformats.org/presentationml/2006/ole">
            <mc:AlternateContent xmlns:mc="http://schemas.openxmlformats.org/markup-compatibility/2006">
              <mc:Choice xmlns:v="urn:schemas-microsoft-com:vml" Requires="v">
                <p:oleObj name="Document" r:id="rId3" imgW="5511800" imgH="5664200" progId="Word.Document.8">
                  <p:embed/>
                </p:oleObj>
              </mc:Choice>
              <mc:Fallback>
                <p:oleObj name="Document" r:id="rId3" imgW="5511800" imgH="5664200" progId="Word.Document.8">
                  <p:embed/>
                  <p:pic>
                    <p:nvPicPr>
                      <p:cNvPr id="708613" name="Object 5">
                        <a:extLst>
                          <a:ext uri="{FF2B5EF4-FFF2-40B4-BE49-F238E27FC236}">
                            <a16:creationId xmlns:a16="http://schemas.microsoft.com/office/drawing/2014/main" id="{42358773-0342-9CC4-8AAA-0E3536378D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4614" y="1200150"/>
                        <a:ext cx="5513387" cy="56657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47496350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086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086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70861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08611">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708611">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499"/>
                                          </p:stCondLst>
                                        </p:cTn>
                                        <p:tgtEl>
                                          <p:spTgt spid="7086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861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590800" y="342900"/>
            <a:ext cx="7162800" cy="1143000"/>
          </a:xfrm>
          <a:noFill/>
        </p:spPr>
        <p:txBody>
          <a:bodyPr/>
          <a:lstStyle/>
          <a:p>
            <a:r>
              <a:rPr lang="en-US" altLang="en-US" dirty="0"/>
              <a:t>What Does Coherency Mean?</a:t>
            </a:r>
          </a:p>
        </p:txBody>
      </p:sp>
      <p:sp>
        <p:nvSpPr>
          <p:cNvPr id="711683" name="Rectangle 3"/>
          <p:cNvSpPr>
            <a:spLocks noGrp="1" noChangeArrowheads="1"/>
          </p:cNvSpPr>
          <p:nvPr>
            <p:ph type="body" idx="1"/>
          </p:nvPr>
        </p:nvSpPr>
        <p:spPr>
          <a:xfrm>
            <a:off x="2036064" y="1292352"/>
            <a:ext cx="9058656" cy="4724400"/>
          </a:xfrm>
          <a:noFill/>
        </p:spPr>
        <p:txBody>
          <a:bodyPr/>
          <a:lstStyle/>
          <a:p>
            <a:r>
              <a:rPr lang="en-US" altLang="en-US" dirty="0"/>
              <a:t>Informally:</a:t>
            </a:r>
          </a:p>
          <a:p>
            <a:pPr lvl="1"/>
            <a:r>
              <a:rPr lang="en-US" altLang="en-US" dirty="0">
                <a:solidFill>
                  <a:srgbClr val="FF0000"/>
                </a:solidFill>
              </a:rPr>
              <a:t>“Any read must return the most recent write”</a:t>
            </a:r>
          </a:p>
          <a:p>
            <a:pPr lvl="1"/>
            <a:r>
              <a:rPr lang="en-US" altLang="en-US" dirty="0"/>
              <a:t>Too strict and too difficult to implement</a:t>
            </a:r>
          </a:p>
          <a:p>
            <a:r>
              <a:rPr lang="en-US" altLang="en-US" dirty="0"/>
              <a:t>Better:</a:t>
            </a:r>
          </a:p>
          <a:p>
            <a:pPr lvl="1"/>
            <a:r>
              <a:rPr lang="en-US" altLang="en-US" dirty="0">
                <a:solidFill>
                  <a:srgbClr val="FF0000"/>
                </a:solidFill>
              </a:rPr>
              <a:t>“Any write must eventually be seen by a read”</a:t>
            </a:r>
          </a:p>
          <a:p>
            <a:pPr lvl="1"/>
            <a:r>
              <a:rPr lang="en-US" altLang="en-US" dirty="0"/>
              <a:t>All writes are seen in proper order (“</a:t>
            </a:r>
            <a:r>
              <a:rPr lang="en-US" altLang="en-US" u="sng" dirty="0">
                <a:solidFill>
                  <a:schemeClr val="hlink"/>
                </a:solidFill>
              </a:rPr>
              <a:t>serialization</a:t>
            </a:r>
            <a:r>
              <a:rPr lang="en-US" altLang="en-US" dirty="0"/>
              <a:t>”)</a:t>
            </a:r>
          </a:p>
          <a:p>
            <a:r>
              <a:rPr lang="en-US" altLang="en-US" dirty="0">
                <a:solidFill>
                  <a:srgbClr val="3333CC"/>
                </a:solidFill>
              </a:rPr>
              <a:t>Two rules to ensure this</a:t>
            </a:r>
            <a:r>
              <a:rPr lang="en-US" altLang="en-US" dirty="0"/>
              <a:t>:</a:t>
            </a:r>
          </a:p>
          <a:p>
            <a:pPr lvl="1"/>
            <a:r>
              <a:rPr lang="en-US" altLang="en-US" dirty="0"/>
              <a:t>“If P writes x and P1 reads it, P’s write will be seen by P1 if the read and write are sufficiently far apart”</a:t>
            </a:r>
          </a:p>
          <a:p>
            <a:pPr lvl="1"/>
            <a:r>
              <a:rPr lang="en-US" altLang="en-US" dirty="0"/>
              <a:t>Writes to a single location are serialized: </a:t>
            </a:r>
            <a:br>
              <a:rPr lang="en-US" altLang="en-US" dirty="0"/>
            </a:br>
            <a:r>
              <a:rPr lang="en-US" altLang="en-US" dirty="0"/>
              <a:t>seen in one order</a:t>
            </a:r>
          </a:p>
          <a:p>
            <a:pPr lvl="2"/>
            <a:r>
              <a:rPr lang="en-US" altLang="en-US" dirty="0"/>
              <a:t>Latest write will be seen</a:t>
            </a:r>
          </a:p>
          <a:p>
            <a:pPr lvl="2"/>
            <a:r>
              <a:rPr lang="en-US" altLang="en-US" dirty="0"/>
              <a:t>Otherwise could see writes in illogical order</a:t>
            </a:r>
            <a:br>
              <a:rPr lang="en-US" altLang="en-US" dirty="0"/>
            </a:br>
            <a:r>
              <a:rPr lang="en-US" altLang="en-US" dirty="0"/>
              <a:t> (could see older value after a newer value)</a:t>
            </a:r>
          </a:p>
          <a:p>
            <a:r>
              <a:rPr lang="en-US" altLang="en-US" dirty="0"/>
              <a:t>We will revisit this</a:t>
            </a:r>
          </a:p>
        </p:txBody>
      </p:sp>
    </p:spTree>
    <p:extLst>
      <p:ext uri="{BB962C8B-B14F-4D97-AF65-F5344CB8AC3E}">
        <p14:creationId xmlns:p14="http://schemas.microsoft.com/office/powerpoint/2010/main" val="21060695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1683">
                                            <p:txEl>
                                              <p:pRg st="0" end="0"/>
                                            </p:txEl>
                                          </p:spTgt>
                                        </p:tgtEl>
                                        <p:attrNameLst>
                                          <p:attrName>style.visibility</p:attrName>
                                        </p:attrNameLst>
                                      </p:cBhvr>
                                      <p:to>
                                        <p:strVal val="visible"/>
                                      </p:to>
                                    </p:set>
                                    <p:anim calcmode="lin" valueType="num">
                                      <p:cBhvr additive="base">
                                        <p:cTn id="7" dur="500" fill="hold"/>
                                        <p:tgtEl>
                                          <p:spTgt spid="7116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168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11683">
                                            <p:txEl>
                                              <p:pRg st="1" end="1"/>
                                            </p:txEl>
                                          </p:spTgt>
                                        </p:tgtEl>
                                        <p:attrNameLst>
                                          <p:attrName>style.visibility</p:attrName>
                                        </p:attrNameLst>
                                      </p:cBhvr>
                                      <p:to>
                                        <p:strVal val="visible"/>
                                      </p:to>
                                    </p:set>
                                    <p:anim calcmode="lin" valueType="num">
                                      <p:cBhvr additive="base">
                                        <p:cTn id="11" dur="500" fill="hold"/>
                                        <p:tgtEl>
                                          <p:spTgt spid="71168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1168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11683">
                                            <p:txEl>
                                              <p:pRg st="2" end="2"/>
                                            </p:txEl>
                                          </p:spTgt>
                                        </p:tgtEl>
                                        <p:attrNameLst>
                                          <p:attrName>style.visibility</p:attrName>
                                        </p:attrNameLst>
                                      </p:cBhvr>
                                      <p:to>
                                        <p:strVal val="visible"/>
                                      </p:to>
                                    </p:set>
                                    <p:anim calcmode="lin" valueType="num">
                                      <p:cBhvr additive="base">
                                        <p:cTn id="15" dur="500" fill="hold"/>
                                        <p:tgtEl>
                                          <p:spTgt spid="71168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116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711683">
                                            <p:txEl>
                                              <p:pRg st="3" end="3"/>
                                            </p:txEl>
                                          </p:spTgt>
                                        </p:tgtEl>
                                        <p:attrNameLst>
                                          <p:attrName>style.visibility</p:attrName>
                                        </p:attrNameLst>
                                      </p:cBhvr>
                                      <p:to>
                                        <p:strVal val="visible"/>
                                      </p:to>
                                    </p:set>
                                    <p:anim calcmode="lin" valueType="num">
                                      <p:cBhvr additive="base">
                                        <p:cTn id="21" dur="500" fill="hold"/>
                                        <p:tgtEl>
                                          <p:spTgt spid="71168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71168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711683">
                                            <p:txEl>
                                              <p:pRg st="4" end="4"/>
                                            </p:txEl>
                                          </p:spTgt>
                                        </p:tgtEl>
                                        <p:attrNameLst>
                                          <p:attrName>style.visibility</p:attrName>
                                        </p:attrNameLst>
                                      </p:cBhvr>
                                      <p:to>
                                        <p:strVal val="visible"/>
                                      </p:to>
                                    </p:set>
                                    <p:anim calcmode="lin" valueType="num">
                                      <p:cBhvr additive="base">
                                        <p:cTn id="25" dur="500" fill="hold"/>
                                        <p:tgtEl>
                                          <p:spTgt spid="71168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168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711683">
                                            <p:txEl>
                                              <p:pRg st="5" end="5"/>
                                            </p:txEl>
                                          </p:spTgt>
                                        </p:tgtEl>
                                        <p:attrNameLst>
                                          <p:attrName>style.visibility</p:attrName>
                                        </p:attrNameLst>
                                      </p:cBhvr>
                                      <p:to>
                                        <p:strVal val="visible"/>
                                      </p:to>
                                    </p:set>
                                    <p:anim calcmode="lin" valueType="num">
                                      <p:cBhvr additive="base">
                                        <p:cTn id="29" dur="500" fill="hold"/>
                                        <p:tgtEl>
                                          <p:spTgt spid="71168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71168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711683">
                                            <p:txEl>
                                              <p:pRg st="6" end="6"/>
                                            </p:txEl>
                                          </p:spTgt>
                                        </p:tgtEl>
                                        <p:attrNameLst>
                                          <p:attrName>style.visibility</p:attrName>
                                        </p:attrNameLst>
                                      </p:cBhvr>
                                      <p:to>
                                        <p:strVal val="visible"/>
                                      </p:to>
                                    </p:set>
                                    <p:anim calcmode="lin" valueType="num">
                                      <p:cBhvr additive="base">
                                        <p:cTn id="35" dur="500" fill="hold"/>
                                        <p:tgtEl>
                                          <p:spTgt spid="711683">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711683">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711683">
                                            <p:txEl>
                                              <p:pRg st="7" end="7"/>
                                            </p:txEl>
                                          </p:spTgt>
                                        </p:tgtEl>
                                        <p:attrNameLst>
                                          <p:attrName>style.visibility</p:attrName>
                                        </p:attrNameLst>
                                      </p:cBhvr>
                                      <p:to>
                                        <p:strVal val="visible"/>
                                      </p:to>
                                    </p:set>
                                    <p:anim calcmode="lin" valueType="num">
                                      <p:cBhvr additive="base">
                                        <p:cTn id="39" dur="500" fill="hold"/>
                                        <p:tgtEl>
                                          <p:spTgt spid="711683">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711683">
                                            <p:txEl>
                                              <p:pRg st="7" end="7"/>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711683">
                                            <p:txEl>
                                              <p:pRg st="8" end="8"/>
                                            </p:txEl>
                                          </p:spTgt>
                                        </p:tgtEl>
                                        <p:attrNameLst>
                                          <p:attrName>style.visibility</p:attrName>
                                        </p:attrNameLst>
                                      </p:cBhvr>
                                      <p:to>
                                        <p:strVal val="visible"/>
                                      </p:to>
                                    </p:set>
                                    <p:anim calcmode="lin" valueType="num">
                                      <p:cBhvr additive="base">
                                        <p:cTn id="43" dur="500" fill="hold"/>
                                        <p:tgtEl>
                                          <p:spTgt spid="711683">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11683">
                                            <p:txEl>
                                              <p:pRg st="8" end="8"/>
                                            </p:txEl>
                                          </p:spTgt>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711683">
                                            <p:txEl>
                                              <p:pRg st="9" end="9"/>
                                            </p:txEl>
                                          </p:spTgt>
                                        </p:tgtEl>
                                        <p:attrNameLst>
                                          <p:attrName>style.visibility</p:attrName>
                                        </p:attrNameLst>
                                      </p:cBhvr>
                                      <p:to>
                                        <p:strVal val="visible"/>
                                      </p:to>
                                    </p:set>
                                    <p:anim calcmode="lin" valueType="num">
                                      <p:cBhvr additive="base">
                                        <p:cTn id="47" dur="500" fill="hold"/>
                                        <p:tgtEl>
                                          <p:spTgt spid="711683">
                                            <p:txEl>
                                              <p:pRg st="9" end="9"/>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711683">
                                            <p:txEl>
                                              <p:pRg st="9" end="9"/>
                                            </p:txEl>
                                          </p:spTgt>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711683">
                                            <p:txEl>
                                              <p:pRg st="10" end="10"/>
                                            </p:txEl>
                                          </p:spTgt>
                                        </p:tgtEl>
                                        <p:attrNameLst>
                                          <p:attrName>style.visibility</p:attrName>
                                        </p:attrNameLst>
                                      </p:cBhvr>
                                      <p:to>
                                        <p:strVal val="visible"/>
                                      </p:to>
                                    </p:set>
                                    <p:anim calcmode="lin" valueType="num">
                                      <p:cBhvr additive="base">
                                        <p:cTn id="51" dur="500" fill="hold"/>
                                        <p:tgtEl>
                                          <p:spTgt spid="711683">
                                            <p:txEl>
                                              <p:pRg st="10" end="10"/>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71168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711683">
                                            <p:txEl>
                                              <p:pRg st="11" end="11"/>
                                            </p:txEl>
                                          </p:spTgt>
                                        </p:tgtEl>
                                        <p:attrNameLst>
                                          <p:attrName>style.visibility</p:attrName>
                                        </p:attrNameLst>
                                      </p:cBhvr>
                                      <p:to>
                                        <p:strVal val="visible"/>
                                      </p:to>
                                    </p:set>
                                    <p:anim calcmode="lin" valueType="num">
                                      <p:cBhvr additive="base">
                                        <p:cTn id="57" dur="500" fill="hold"/>
                                        <p:tgtEl>
                                          <p:spTgt spid="711683">
                                            <p:txEl>
                                              <p:pRg st="11" end="11"/>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71168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168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28850" y="361950"/>
            <a:ext cx="7886700" cy="1143000"/>
          </a:xfrm>
          <a:noFill/>
        </p:spPr>
        <p:txBody>
          <a:bodyPr/>
          <a:lstStyle/>
          <a:p>
            <a:r>
              <a:rPr lang="en-US" altLang="en-US" dirty="0"/>
              <a:t>Potential HW Coherency Solutions</a:t>
            </a:r>
          </a:p>
        </p:txBody>
      </p:sp>
      <p:sp>
        <p:nvSpPr>
          <p:cNvPr id="713731" name="Rectangle 3"/>
          <p:cNvSpPr>
            <a:spLocks noGrp="1" noChangeArrowheads="1"/>
          </p:cNvSpPr>
          <p:nvPr>
            <p:ph type="body" idx="1"/>
          </p:nvPr>
        </p:nvSpPr>
        <p:spPr>
          <a:xfrm>
            <a:off x="1924050" y="1524000"/>
            <a:ext cx="8572500" cy="4724400"/>
          </a:xfrm>
          <a:noFill/>
        </p:spPr>
        <p:txBody>
          <a:bodyPr/>
          <a:lstStyle/>
          <a:p>
            <a:r>
              <a:rPr lang="en-US" altLang="en-US" dirty="0"/>
              <a:t>Snooping Solution (Snoopy Bus):</a:t>
            </a:r>
          </a:p>
          <a:p>
            <a:pPr lvl="1"/>
            <a:r>
              <a:rPr lang="en-US" altLang="en-US" dirty="0"/>
              <a:t>Send all requests for data to all processors</a:t>
            </a:r>
          </a:p>
          <a:p>
            <a:pPr lvl="1"/>
            <a:r>
              <a:rPr lang="en-US" altLang="en-US" dirty="0"/>
              <a:t>Processors snoop to see if they have a copy and respond accordingly </a:t>
            </a:r>
          </a:p>
          <a:p>
            <a:pPr lvl="1"/>
            <a:r>
              <a:rPr lang="en-US" altLang="en-US" dirty="0"/>
              <a:t>Requires broadcast, since caching information is at processors</a:t>
            </a:r>
          </a:p>
          <a:p>
            <a:pPr lvl="1"/>
            <a:r>
              <a:rPr lang="en-US" altLang="en-US" dirty="0"/>
              <a:t>Works well with bus (natural broadcast medium)</a:t>
            </a:r>
          </a:p>
          <a:p>
            <a:pPr lvl="1"/>
            <a:r>
              <a:rPr lang="en-US" altLang="en-US" dirty="0"/>
              <a:t>Dominates for small scale machines (most of the market)</a:t>
            </a:r>
          </a:p>
          <a:p>
            <a:r>
              <a:rPr lang="en-US" altLang="en-US" dirty="0"/>
              <a:t>Directory-Based Schemes (discuss later)</a:t>
            </a:r>
          </a:p>
          <a:p>
            <a:pPr lvl="1"/>
            <a:r>
              <a:rPr lang="en-US" altLang="en-US" dirty="0"/>
              <a:t>Keep track of what is being shared in 1 centralized place (logically)</a:t>
            </a:r>
          </a:p>
          <a:p>
            <a:pPr lvl="1"/>
            <a:r>
              <a:rPr lang="en-US" altLang="en-US" dirty="0"/>
              <a:t>Distributed memory =&gt; distributed directory for scalability</a:t>
            </a:r>
            <a:br>
              <a:rPr lang="en-US" altLang="en-US" dirty="0"/>
            </a:br>
            <a:r>
              <a:rPr lang="en-US" altLang="en-US" dirty="0"/>
              <a:t>(avoids bottlenecks)</a:t>
            </a:r>
          </a:p>
          <a:p>
            <a:pPr lvl="1"/>
            <a:r>
              <a:rPr lang="en-US" altLang="en-US" dirty="0"/>
              <a:t>Send point-to-point requests to processors via network</a:t>
            </a:r>
          </a:p>
          <a:p>
            <a:pPr lvl="1"/>
            <a:r>
              <a:rPr lang="en-US" altLang="en-US" dirty="0"/>
              <a:t>Scales better than Snooping</a:t>
            </a:r>
          </a:p>
          <a:p>
            <a:pPr lvl="1"/>
            <a:r>
              <a:rPr lang="en-US" altLang="en-US" dirty="0"/>
              <a:t>Actually existed BEFORE Snooping-based schemes</a:t>
            </a:r>
          </a:p>
        </p:txBody>
      </p:sp>
    </p:spTree>
    <p:extLst>
      <p:ext uri="{BB962C8B-B14F-4D97-AF65-F5344CB8AC3E}">
        <p14:creationId xmlns:p14="http://schemas.microsoft.com/office/powerpoint/2010/main" val="2674788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3731">
                                            <p:txEl>
                                              <p:pRg st="0" end="0"/>
                                            </p:txEl>
                                          </p:spTgt>
                                        </p:tgtEl>
                                        <p:attrNameLst>
                                          <p:attrName>style.visibility</p:attrName>
                                        </p:attrNameLst>
                                      </p:cBhvr>
                                      <p:to>
                                        <p:strVal val="visible"/>
                                      </p:to>
                                    </p:set>
                                    <p:anim calcmode="lin" valueType="num">
                                      <p:cBhvr additive="base">
                                        <p:cTn id="7" dur="500" fill="hold"/>
                                        <p:tgtEl>
                                          <p:spTgt spid="713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373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13731">
                                            <p:txEl>
                                              <p:pRg st="1" end="1"/>
                                            </p:txEl>
                                          </p:spTgt>
                                        </p:tgtEl>
                                        <p:attrNameLst>
                                          <p:attrName>style.visibility</p:attrName>
                                        </p:attrNameLst>
                                      </p:cBhvr>
                                      <p:to>
                                        <p:strVal val="visible"/>
                                      </p:to>
                                    </p:set>
                                    <p:anim calcmode="lin" valueType="num">
                                      <p:cBhvr additive="base">
                                        <p:cTn id="11" dur="500" fill="hold"/>
                                        <p:tgtEl>
                                          <p:spTgt spid="71373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1373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13731">
                                            <p:txEl>
                                              <p:pRg st="2" end="2"/>
                                            </p:txEl>
                                          </p:spTgt>
                                        </p:tgtEl>
                                        <p:attrNameLst>
                                          <p:attrName>style.visibility</p:attrName>
                                        </p:attrNameLst>
                                      </p:cBhvr>
                                      <p:to>
                                        <p:strVal val="visible"/>
                                      </p:to>
                                    </p:set>
                                    <p:anim calcmode="lin" valueType="num">
                                      <p:cBhvr additive="base">
                                        <p:cTn id="15" dur="500" fill="hold"/>
                                        <p:tgtEl>
                                          <p:spTgt spid="71373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1373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13731">
                                            <p:txEl>
                                              <p:pRg st="3" end="3"/>
                                            </p:txEl>
                                          </p:spTgt>
                                        </p:tgtEl>
                                        <p:attrNameLst>
                                          <p:attrName>style.visibility</p:attrName>
                                        </p:attrNameLst>
                                      </p:cBhvr>
                                      <p:to>
                                        <p:strVal val="visible"/>
                                      </p:to>
                                    </p:set>
                                    <p:anim calcmode="lin" valueType="num">
                                      <p:cBhvr additive="base">
                                        <p:cTn id="19" dur="500" fill="hold"/>
                                        <p:tgtEl>
                                          <p:spTgt spid="71373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3731">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713731">
                                            <p:txEl>
                                              <p:pRg st="4" end="4"/>
                                            </p:txEl>
                                          </p:spTgt>
                                        </p:tgtEl>
                                        <p:attrNameLst>
                                          <p:attrName>style.visibility</p:attrName>
                                        </p:attrNameLst>
                                      </p:cBhvr>
                                      <p:to>
                                        <p:strVal val="visible"/>
                                      </p:to>
                                    </p:set>
                                    <p:anim calcmode="lin" valueType="num">
                                      <p:cBhvr additive="base">
                                        <p:cTn id="23" dur="500" fill="hold"/>
                                        <p:tgtEl>
                                          <p:spTgt spid="713731">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13731">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713731">
                                            <p:txEl>
                                              <p:pRg st="5" end="5"/>
                                            </p:txEl>
                                          </p:spTgt>
                                        </p:tgtEl>
                                        <p:attrNameLst>
                                          <p:attrName>style.visibility</p:attrName>
                                        </p:attrNameLst>
                                      </p:cBhvr>
                                      <p:to>
                                        <p:strVal val="visible"/>
                                      </p:to>
                                    </p:set>
                                    <p:anim calcmode="lin" valueType="num">
                                      <p:cBhvr additive="base">
                                        <p:cTn id="27" dur="500" fill="hold"/>
                                        <p:tgtEl>
                                          <p:spTgt spid="713731">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137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713731">
                                            <p:txEl>
                                              <p:pRg st="6" end="6"/>
                                            </p:txEl>
                                          </p:spTgt>
                                        </p:tgtEl>
                                        <p:attrNameLst>
                                          <p:attrName>style.visibility</p:attrName>
                                        </p:attrNameLst>
                                      </p:cBhvr>
                                      <p:to>
                                        <p:strVal val="visible"/>
                                      </p:to>
                                    </p:set>
                                    <p:anim calcmode="lin" valueType="num">
                                      <p:cBhvr additive="base">
                                        <p:cTn id="33" dur="500" fill="hold"/>
                                        <p:tgtEl>
                                          <p:spTgt spid="713731">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713731">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713731">
                                            <p:txEl>
                                              <p:pRg st="7" end="7"/>
                                            </p:txEl>
                                          </p:spTgt>
                                        </p:tgtEl>
                                        <p:attrNameLst>
                                          <p:attrName>style.visibility</p:attrName>
                                        </p:attrNameLst>
                                      </p:cBhvr>
                                      <p:to>
                                        <p:strVal val="visible"/>
                                      </p:to>
                                    </p:set>
                                    <p:anim calcmode="lin" valueType="num">
                                      <p:cBhvr additive="base">
                                        <p:cTn id="37" dur="500" fill="hold"/>
                                        <p:tgtEl>
                                          <p:spTgt spid="713731">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13731">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713731">
                                            <p:txEl>
                                              <p:pRg st="8" end="8"/>
                                            </p:txEl>
                                          </p:spTgt>
                                        </p:tgtEl>
                                        <p:attrNameLst>
                                          <p:attrName>style.visibility</p:attrName>
                                        </p:attrNameLst>
                                      </p:cBhvr>
                                      <p:to>
                                        <p:strVal val="visible"/>
                                      </p:to>
                                    </p:set>
                                    <p:anim calcmode="lin" valueType="num">
                                      <p:cBhvr additive="base">
                                        <p:cTn id="41" dur="500" fill="hold"/>
                                        <p:tgtEl>
                                          <p:spTgt spid="713731">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713731">
                                            <p:txEl>
                                              <p:pRg st="8" end="8"/>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713731">
                                            <p:txEl>
                                              <p:pRg st="9" end="9"/>
                                            </p:txEl>
                                          </p:spTgt>
                                        </p:tgtEl>
                                        <p:attrNameLst>
                                          <p:attrName>style.visibility</p:attrName>
                                        </p:attrNameLst>
                                      </p:cBhvr>
                                      <p:to>
                                        <p:strVal val="visible"/>
                                      </p:to>
                                    </p:set>
                                    <p:anim calcmode="lin" valueType="num">
                                      <p:cBhvr additive="base">
                                        <p:cTn id="45" dur="500" fill="hold"/>
                                        <p:tgtEl>
                                          <p:spTgt spid="713731">
                                            <p:txEl>
                                              <p:pRg st="9" end="9"/>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713731">
                                            <p:txEl>
                                              <p:pRg st="9" end="9"/>
                                            </p:txEl>
                                          </p:spTgt>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713731">
                                            <p:txEl>
                                              <p:pRg st="10" end="10"/>
                                            </p:txEl>
                                          </p:spTgt>
                                        </p:tgtEl>
                                        <p:attrNameLst>
                                          <p:attrName>style.visibility</p:attrName>
                                        </p:attrNameLst>
                                      </p:cBhvr>
                                      <p:to>
                                        <p:strVal val="visible"/>
                                      </p:to>
                                    </p:set>
                                    <p:anim calcmode="lin" valueType="num">
                                      <p:cBhvr additive="base">
                                        <p:cTn id="49" dur="500" fill="hold"/>
                                        <p:tgtEl>
                                          <p:spTgt spid="713731">
                                            <p:txEl>
                                              <p:pRg st="10" end="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13731">
                                            <p:txEl>
                                              <p:pRg st="10" end="10"/>
                                            </p:txEl>
                                          </p:spTgt>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713731">
                                            <p:txEl>
                                              <p:pRg st="11" end="11"/>
                                            </p:txEl>
                                          </p:spTgt>
                                        </p:tgtEl>
                                        <p:attrNameLst>
                                          <p:attrName>style.visibility</p:attrName>
                                        </p:attrNameLst>
                                      </p:cBhvr>
                                      <p:to>
                                        <p:strVal val="visible"/>
                                      </p:to>
                                    </p:set>
                                    <p:anim calcmode="lin" valueType="num">
                                      <p:cBhvr additive="base">
                                        <p:cTn id="53" dur="500" fill="hold"/>
                                        <p:tgtEl>
                                          <p:spTgt spid="713731">
                                            <p:txEl>
                                              <p:pRg st="11" end="11"/>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713731">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373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514600" y="457200"/>
            <a:ext cx="7162800" cy="1143000"/>
          </a:xfrm>
          <a:noFill/>
        </p:spPr>
        <p:txBody>
          <a:bodyPr/>
          <a:lstStyle/>
          <a:p>
            <a:r>
              <a:rPr lang="en-US" altLang="en-US" dirty="0"/>
              <a:t>Basic Snoopy Protocols</a:t>
            </a:r>
          </a:p>
        </p:txBody>
      </p:sp>
      <p:sp>
        <p:nvSpPr>
          <p:cNvPr id="714755" name="Rectangle 3"/>
          <p:cNvSpPr>
            <a:spLocks noGrp="1" noChangeArrowheads="1"/>
          </p:cNvSpPr>
          <p:nvPr>
            <p:ph type="body" idx="1"/>
          </p:nvPr>
        </p:nvSpPr>
        <p:spPr>
          <a:xfrm>
            <a:off x="2152650" y="1638300"/>
            <a:ext cx="8267700" cy="4114800"/>
          </a:xfrm>
          <a:noFill/>
        </p:spPr>
        <p:txBody>
          <a:bodyPr/>
          <a:lstStyle/>
          <a:p>
            <a:pPr>
              <a:lnSpc>
                <a:spcPct val="80000"/>
              </a:lnSpc>
            </a:pPr>
            <a:r>
              <a:rPr lang="en-US" altLang="en-US" dirty="0"/>
              <a:t>Write </a:t>
            </a:r>
            <a:r>
              <a:rPr lang="en-US" altLang="en-US" u="sng" dirty="0">
                <a:solidFill>
                  <a:schemeClr val="hlink"/>
                </a:solidFill>
              </a:rPr>
              <a:t>Invalidate</a:t>
            </a:r>
            <a:r>
              <a:rPr lang="en-US" altLang="en-US" dirty="0"/>
              <a:t> Protocol:</a:t>
            </a:r>
          </a:p>
          <a:p>
            <a:pPr lvl="1">
              <a:lnSpc>
                <a:spcPct val="80000"/>
              </a:lnSpc>
            </a:pPr>
            <a:r>
              <a:rPr lang="en-US" altLang="en-US" dirty="0"/>
              <a:t>Multiple readers, single writer</a:t>
            </a:r>
          </a:p>
          <a:p>
            <a:pPr lvl="1">
              <a:lnSpc>
                <a:spcPct val="80000"/>
              </a:lnSpc>
            </a:pPr>
            <a:r>
              <a:rPr lang="en-US" altLang="en-US" dirty="0"/>
              <a:t>Write to shared data:  an invalidate is sent to all caches which snoop and </a:t>
            </a:r>
            <a:r>
              <a:rPr lang="en-US" altLang="en-US" i="1" u="sng" dirty="0">
                <a:solidFill>
                  <a:schemeClr val="hlink"/>
                </a:solidFill>
              </a:rPr>
              <a:t>invalidate</a:t>
            </a:r>
            <a:r>
              <a:rPr lang="en-US" altLang="en-US" dirty="0"/>
              <a:t> any copies</a:t>
            </a:r>
          </a:p>
          <a:p>
            <a:pPr lvl="1">
              <a:lnSpc>
                <a:spcPct val="80000"/>
              </a:lnSpc>
            </a:pPr>
            <a:r>
              <a:rPr lang="en-US" altLang="en-US" dirty="0"/>
              <a:t>Read Miss: </a:t>
            </a:r>
          </a:p>
          <a:p>
            <a:pPr lvl="2">
              <a:lnSpc>
                <a:spcPct val="80000"/>
              </a:lnSpc>
            </a:pPr>
            <a:r>
              <a:rPr lang="en-US" altLang="en-US" dirty="0"/>
              <a:t>Write-through: memory is always up-to-date</a:t>
            </a:r>
          </a:p>
          <a:p>
            <a:pPr lvl="2">
              <a:lnSpc>
                <a:spcPct val="80000"/>
              </a:lnSpc>
            </a:pPr>
            <a:r>
              <a:rPr lang="en-US" altLang="en-US" dirty="0"/>
              <a:t>Write-back: snoop in caches to find most recent copy</a:t>
            </a:r>
          </a:p>
          <a:p>
            <a:pPr>
              <a:lnSpc>
                <a:spcPct val="80000"/>
              </a:lnSpc>
            </a:pPr>
            <a:r>
              <a:rPr lang="en-US" altLang="en-US" dirty="0"/>
              <a:t>Write </a:t>
            </a:r>
            <a:r>
              <a:rPr lang="en-US" altLang="en-US" u="sng" dirty="0">
                <a:solidFill>
                  <a:schemeClr val="hlink"/>
                </a:solidFill>
              </a:rPr>
              <a:t>Broadcast</a:t>
            </a:r>
            <a:r>
              <a:rPr lang="en-US" altLang="en-US" dirty="0"/>
              <a:t> Protocol (typically write through):</a:t>
            </a:r>
          </a:p>
          <a:p>
            <a:pPr lvl="1">
              <a:lnSpc>
                <a:spcPct val="80000"/>
              </a:lnSpc>
            </a:pPr>
            <a:r>
              <a:rPr lang="en-US" altLang="en-US" dirty="0"/>
              <a:t>Write to shared data: broadcast on bus, processors snoop, and </a:t>
            </a:r>
            <a:r>
              <a:rPr lang="en-US" altLang="en-US" i="1" u="sng" dirty="0">
                <a:solidFill>
                  <a:schemeClr val="hlink"/>
                </a:solidFill>
              </a:rPr>
              <a:t>update</a:t>
            </a:r>
            <a:r>
              <a:rPr lang="en-US" altLang="en-US" dirty="0"/>
              <a:t> any copies</a:t>
            </a:r>
          </a:p>
          <a:p>
            <a:pPr lvl="1">
              <a:lnSpc>
                <a:spcPct val="80000"/>
              </a:lnSpc>
            </a:pPr>
            <a:r>
              <a:rPr lang="en-US" altLang="en-US" dirty="0"/>
              <a:t>Read miss: memory is always up-to-date</a:t>
            </a:r>
          </a:p>
          <a:p>
            <a:pPr>
              <a:lnSpc>
                <a:spcPct val="80000"/>
              </a:lnSpc>
            </a:pPr>
            <a:r>
              <a:rPr lang="en-US" altLang="en-US" u="sng" dirty="0">
                <a:solidFill>
                  <a:schemeClr val="hlink"/>
                </a:solidFill>
              </a:rPr>
              <a:t>Write serialization</a:t>
            </a:r>
            <a:r>
              <a:rPr lang="en-US" altLang="en-US" dirty="0"/>
              <a:t>: </a:t>
            </a:r>
            <a:r>
              <a:rPr lang="en-US" altLang="en-US" u="sng" dirty="0">
                <a:solidFill>
                  <a:schemeClr val="hlink"/>
                </a:solidFill>
              </a:rPr>
              <a:t>bus</a:t>
            </a:r>
            <a:r>
              <a:rPr lang="en-US" altLang="en-US" dirty="0"/>
              <a:t> serializes requests!</a:t>
            </a:r>
          </a:p>
          <a:p>
            <a:pPr lvl="1">
              <a:lnSpc>
                <a:spcPct val="80000"/>
              </a:lnSpc>
            </a:pPr>
            <a:r>
              <a:rPr lang="en-US" altLang="en-US" dirty="0"/>
              <a:t>Bus is single point of arbitration</a:t>
            </a:r>
          </a:p>
        </p:txBody>
      </p:sp>
    </p:spTree>
    <p:extLst>
      <p:ext uri="{BB962C8B-B14F-4D97-AF65-F5344CB8AC3E}">
        <p14:creationId xmlns:p14="http://schemas.microsoft.com/office/powerpoint/2010/main" val="32159694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4755">
                                            <p:txEl>
                                              <p:pRg st="0" end="0"/>
                                            </p:txEl>
                                          </p:spTgt>
                                        </p:tgtEl>
                                        <p:attrNameLst>
                                          <p:attrName>style.visibility</p:attrName>
                                        </p:attrNameLst>
                                      </p:cBhvr>
                                      <p:to>
                                        <p:strVal val="visible"/>
                                      </p:to>
                                    </p:set>
                                    <p:anim calcmode="lin" valueType="num">
                                      <p:cBhvr additive="base">
                                        <p:cTn id="7" dur="500" fill="hold"/>
                                        <p:tgtEl>
                                          <p:spTgt spid="7147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475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14755">
                                            <p:txEl>
                                              <p:pRg st="1" end="1"/>
                                            </p:txEl>
                                          </p:spTgt>
                                        </p:tgtEl>
                                        <p:attrNameLst>
                                          <p:attrName>style.visibility</p:attrName>
                                        </p:attrNameLst>
                                      </p:cBhvr>
                                      <p:to>
                                        <p:strVal val="visible"/>
                                      </p:to>
                                    </p:set>
                                    <p:anim calcmode="lin" valueType="num">
                                      <p:cBhvr additive="base">
                                        <p:cTn id="11" dur="500" fill="hold"/>
                                        <p:tgtEl>
                                          <p:spTgt spid="71475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71475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14755">
                                            <p:txEl>
                                              <p:pRg st="2" end="2"/>
                                            </p:txEl>
                                          </p:spTgt>
                                        </p:tgtEl>
                                        <p:attrNameLst>
                                          <p:attrName>style.visibility</p:attrName>
                                        </p:attrNameLst>
                                      </p:cBhvr>
                                      <p:to>
                                        <p:strVal val="visible"/>
                                      </p:to>
                                    </p:set>
                                    <p:anim calcmode="lin" valueType="num">
                                      <p:cBhvr additive="base">
                                        <p:cTn id="15" dur="500" fill="hold"/>
                                        <p:tgtEl>
                                          <p:spTgt spid="71475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71475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14755">
                                            <p:txEl>
                                              <p:pRg st="3" end="3"/>
                                            </p:txEl>
                                          </p:spTgt>
                                        </p:tgtEl>
                                        <p:attrNameLst>
                                          <p:attrName>style.visibility</p:attrName>
                                        </p:attrNameLst>
                                      </p:cBhvr>
                                      <p:to>
                                        <p:strVal val="visible"/>
                                      </p:to>
                                    </p:set>
                                    <p:anim calcmode="lin" valueType="num">
                                      <p:cBhvr additive="base">
                                        <p:cTn id="19" dur="500" fill="hold"/>
                                        <p:tgtEl>
                                          <p:spTgt spid="71475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4755">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714755">
                                            <p:txEl>
                                              <p:pRg st="4" end="4"/>
                                            </p:txEl>
                                          </p:spTgt>
                                        </p:tgtEl>
                                        <p:attrNameLst>
                                          <p:attrName>style.visibility</p:attrName>
                                        </p:attrNameLst>
                                      </p:cBhvr>
                                      <p:to>
                                        <p:strVal val="visible"/>
                                      </p:to>
                                    </p:set>
                                    <p:anim calcmode="lin" valueType="num">
                                      <p:cBhvr additive="base">
                                        <p:cTn id="23" dur="500" fill="hold"/>
                                        <p:tgtEl>
                                          <p:spTgt spid="71475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714755">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714755">
                                            <p:txEl>
                                              <p:pRg st="5" end="5"/>
                                            </p:txEl>
                                          </p:spTgt>
                                        </p:tgtEl>
                                        <p:attrNameLst>
                                          <p:attrName>style.visibility</p:attrName>
                                        </p:attrNameLst>
                                      </p:cBhvr>
                                      <p:to>
                                        <p:strVal val="visible"/>
                                      </p:to>
                                    </p:set>
                                    <p:anim calcmode="lin" valueType="num">
                                      <p:cBhvr additive="base">
                                        <p:cTn id="27" dur="500" fill="hold"/>
                                        <p:tgtEl>
                                          <p:spTgt spid="714755">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1475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714755">
                                            <p:txEl>
                                              <p:pRg st="6" end="6"/>
                                            </p:txEl>
                                          </p:spTgt>
                                        </p:tgtEl>
                                        <p:attrNameLst>
                                          <p:attrName>style.visibility</p:attrName>
                                        </p:attrNameLst>
                                      </p:cBhvr>
                                      <p:to>
                                        <p:strVal val="visible"/>
                                      </p:to>
                                    </p:set>
                                    <p:anim calcmode="lin" valueType="num">
                                      <p:cBhvr additive="base">
                                        <p:cTn id="33" dur="500" fill="hold"/>
                                        <p:tgtEl>
                                          <p:spTgt spid="714755">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714755">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714755">
                                            <p:txEl>
                                              <p:pRg st="7" end="7"/>
                                            </p:txEl>
                                          </p:spTgt>
                                        </p:tgtEl>
                                        <p:attrNameLst>
                                          <p:attrName>style.visibility</p:attrName>
                                        </p:attrNameLst>
                                      </p:cBhvr>
                                      <p:to>
                                        <p:strVal val="visible"/>
                                      </p:to>
                                    </p:set>
                                    <p:anim calcmode="lin" valueType="num">
                                      <p:cBhvr additive="base">
                                        <p:cTn id="37" dur="500" fill="hold"/>
                                        <p:tgtEl>
                                          <p:spTgt spid="714755">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14755">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714755">
                                            <p:txEl>
                                              <p:pRg st="8" end="8"/>
                                            </p:txEl>
                                          </p:spTgt>
                                        </p:tgtEl>
                                        <p:attrNameLst>
                                          <p:attrName>style.visibility</p:attrName>
                                        </p:attrNameLst>
                                      </p:cBhvr>
                                      <p:to>
                                        <p:strVal val="visible"/>
                                      </p:to>
                                    </p:set>
                                    <p:anim calcmode="lin" valueType="num">
                                      <p:cBhvr additive="base">
                                        <p:cTn id="41" dur="500" fill="hold"/>
                                        <p:tgtEl>
                                          <p:spTgt spid="714755">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71475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714755">
                                            <p:txEl>
                                              <p:pRg st="9" end="9"/>
                                            </p:txEl>
                                          </p:spTgt>
                                        </p:tgtEl>
                                        <p:attrNameLst>
                                          <p:attrName>style.visibility</p:attrName>
                                        </p:attrNameLst>
                                      </p:cBhvr>
                                      <p:to>
                                        <p:strVal val="visible"/>
                                      </p:to>
                                    </p:set>
                                    <p:anim calcmode="lin" valueType="num">
                                      <p:cBhvr additive="base">
                                        <p:cTn id="47" dur="500" fill="hold"/>
                                        <p:tgtEl>
                                          <p:spTgt spid="714755">
                                            <p:txEl>
                                              <p:pRg st="9" end="9"/>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714755">
                                            <p:txEl>
                                              <p:pRg st="9" end="9"/>
                                            </p:txEl>
                                          </p:spTgt>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714755">
                                            <p:txEl>
                                              <p:pRg st="10" end="10"/>
                                            </p:txEl>
                                          </p:spTgt>
                                        </p:tgtEl>
                                        <p:attrNameLst>
                                          <p:attrName>style.visibility</p:attrName>
                                        </p:attrNameLst>
                                      </p:cBhvr>
                                      <p:to>
                                        <p:strVal val="visible"/>
                                      </p:to>
                                    </p:set>
                                    <p:anim calcmode="lin" valueType="num">
                                      <p:cBhvr additive="base">
                                        <p:cTn id="51" dur="500" fill="hold"/>
                                        <p:tgtEl>
                                          <p:spTgt spid="714755">
                                            <p:txEl>
                                              <p:pRg st="10" end="10"/>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71475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475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514600" y="209550"/>
            <a:ext cx="7162800" cy="1143000"/>
          </a:xfrm>
          <a:noFill/>
        </p:spPr>
        <p:txBody>
          <a:bodyPr/>
          <a:lstStyle/>
          <a:p>
            <a:r>
              <a:rPr lang="en-US" altLang="en-US" dirty="0"/>
              <a:t>Basic Snoopy Protocols</a:t>
            </a:r>
          </a:p>
        </p:txBody>
      </p:sp>
      <p:sp>
        <p:nvSpPr>
          <p:cNvPr id="715779" name="Rectangle 3"/>
          <p:cNvSpPr>
            <a:spLocks noGrp="1" noChangeArrowheads="1"/>
          </p:cNvSpPr>
          <p:nvPr>
            <p:ph type="body" idx="1"/>
          </p:nvPr>
        </p:nvSpPr>
        <p:spPr>
          <a:xfrm>
            <a:off x="2209800" y="1371600"/>
            <a:ext cx="8191500" cy="4724400"/>
          </a:xfrm>
          <a:noFill/>
        </p:spPr>
        <p:txBody>
          <a:bodyPr/>
          <a:lstStyle/>
          <a:p>
            <a:pPr>
              <a:tabLst>
                <a:tab pos="1371600" algn="l"/>
                <a:tab pos="2857500" algn="l"/>
                <a:tab pos="5257800" algn="l"/>
                <a:tab pos="6400800" algn="l"/>
              </a:tabLst>
            </a:pPr>
            <a:r>
              <a:rPr lang="en-US" altLang="en-US" dirty="0"/>
              <a:t>Write Invalidate versus Broadcast:</a:t>
            </a:r>
          </a:p>
          <a:p>
            <a:pPr lvl="1">
              <a:tabLst>
                <a:tab pos="1371600" algn="l"/>
                <a:tab pos="2857500" algn="l"/>
                <a:tab pos="5257800" algn="l"/>
                <a:tab pos="6400800" algn="l"/>
              </a:tabLst>
            </a:pPr>
            <a:r>
              <a:rPr lang="en-US" altLang="en-US" dirty="0"/>
              <a:t>Invalidate requires one transaction per write-run</a:t>
            </a:r>
          </a:p>
          <a:p>
            <a:pPr lvl="1">
              <a:tabLst>
                <a:tab pos="1371600" algn="l"/>
                <a:tab pos="2857500" algn="l"/>
                <a:tab pos="5257800" algn="l"/>
                <a:tab pos="6400800" algn="l"/>
              </a:tabLst>
            </a:pPr>
            <a:r>
              <a:rPr lang="en-US" altLang="en-US" dirty="0"/>
              <a:t>Invalidate uses spatial locality: one transaction per block</a:t>
            </a:r>
          </a:p>
          <a:p>
            <a:pPr lvl="1">
              <a:tabLst>
                <a:tab pos="1371600" algn="l"/>
                <a:tab pos="2857500" algn="l"/>
                <a:tab pos="5257800" algn="l"/>
                <a:tab pos="6400800" algn="l"/>
              </a:tabLst>
            </a:pPr>
            <a:r>
              <a:rPr lang="en-US" altLang="en-US" dirty="0"/>
              <a:t>Broadcast has lower latency between write and read</a:t>
            </a:r>
          </a:p>
        </p:txBody>
      </p:sp>
    </p:spTree>
    <p:extLst>
      <p:ext uri="{BB962C8B-B14F-4D97-AF65-F5344CB8AC3E}">
        <p14:creationId xmlns:p14="http://schemas.microsoft.com/office/powerpoint/2010/main" val="399886806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57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71577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71577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157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5779"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noFill/>
        <a:ln w="2857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1746</Words>
  <Application>Microsoft Office PowerPoint</Application>
  <PresentationFormat>Widescreen</PresentationFormat>
  <Paragraphs>293</Paragraphs>
  <Slides>24</Slides>
  <Notes>13</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2</vt:i4>
      </vt:variant>
      <vt:variant>
        <vt:lpstr>Slide Titles</vt:lpstr>
      </vt:variant>
      <vt:variant>
        <vt:i4>24</vt:i4>
      </vt:variant>
    </vt:vector>
  </HeadingPairs>
  <TitlesOfParts>
    <vt:vector size="33" baseType="lpstr">
      <vt:lpstr>Arial</vt:lpstr>
      <vt:lpstr>Arial Unicode MS</vt:lpstr>
      <vt:lpstr>Calibri</vt:lpstr>
      <vt:lpstr>Calibri Light</vt:lpstr>
      <vt:lpstr>Comic Sans MS</vt:lpstr>
      <vt:lpstr>Office Theme</vt:lpstr>
      <vt:lpstr>Office</vt:lpstr>
      <vt:lpstr>Document</vt:lpstr>
      <vt:lpstr>Worksheet</vt:lpstr>
      <vt:lpstr>Cache Coherency Lecture Slides from Professor Fernandez and M. Lancaster</vt:lpstr>
      <vt:lpstr>Multiprocessor Shared Memory Problem Cache Review</vt:lpstr>
      <vt:lpstr>Multiprocessor Shared Memory Problem Cache Review</vt:lpstr>
      <vt:lpstr>Multiprocessor Shared Memory Problem Cache Review</vt:lpstr>
      <vt:lpstr>Small-Scale—Shared Memory Problem</vt:lpstr>
      <vt:lpstr>What Does Coherency Mean?</vt:lpstr>
      <vt:lpstr>Potential HW Coherency Solutions</vt:lpstr>
      <vt:lpstr>Basic Snoopy Protocols</vt:lpstr>
      <vt:lpstr>Basic Snoopy Protocols</vt:lpstr>
      <vt:lpstr>Snooping Cache Variations</vt:lpstr>
      <vt:lpstr>An Example Snoopy Protocol</vt:lpstr>
      <vt:lpstr>Snoopy-Cache State Machine-I </vt:lpstr>
      <vt:lpstr>Snoopy-Cache State Machine-II</vt:lpstr>
      <vt:lpstr>Snoopy-Cache State Machine-III </vt:lpstr>
      <vt:lpstr>Example</vt:lpstr>
      <vt:lpstr>Example</vt:lpstr>
      <vt:lpstr>Example</vt:lpstr>
      <vt:lpstr>Example</vt:lpstr>
      <vt:lpstr>Example</vt:lpstr>
      <vt:lpstr>Example</vt:lpstr>
      <vt:lpstr>Implementation Complications</vt:lpstr>
      <vt:lpstr>Mitigations for Write Race Issues</vt:lpstr>
      <vt:lpstr>Implementing Snooping Caches</vt:lpstr>
      <vt:lpstr>Implementing Snooping Caches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Cache Coherency Lecture</dc:title>
  <dc:creator>Morris</dc:creator>
  <cp:lastModifiedBy>Morris Lancaster</cp:lastModifiedBy>
  <cp:revision>2</cp:revision>
  <dcterms:created xsi:type="dcterms:W3CDTF">2015-04-01T18:56:00Z</dcterms:created>
  <dcterms:modified xsi:type="dcterms:W3CDTF">2025-04-09T22:59:08Z</dcterms:modified>
</cp:coreProperties>
</file>