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257" r:id="rId3"/>
    <p:sldId id="258" r:id="rId4"/>
    <p:sldId id="300" r:id="rId5"/>
    <p:sldId id="304" r:id="rId6"/>
    <p:sldId id="259" r:id="rId7"/>
    <p:sldId id="260" r:id="rId8"/>
    <p:sldId id="261" r:id="rId9"/>
    <p:sldId id="263" r:id="rId10"/>
    <p:sldId id="318" r:id="rId11"/>
    <p:sldId id="264" r:id="rId12"/>
    <p:sldId id="265" r:id="rId13"/>
    <p:sldId id="266" r:id="rId14"/>
    <p:sldId id="301" r:id="rId15"/>
    <p:sldId id="302" r:id="rId16"/>
    <p:sldId id="267" r:id="rId17"/>
    <p:sldId id="274" r:id="rId18"/>
    <p:sldId id="268" r:id="rId19"/>
    <p:sldId id="269" r:id="rId20"/>
    <p:sldId id="303" r:id="rId21"/>
    <p:sldId id="271" r:id="rId22"/>
    <p:sldId id="272" r:id="rId23"/>
    <p:sldId id="273" r:id="rId24"/>
    <p:sldId id="275" r:id="rId25"/>
    <p:sldId id="276" r:id="rId26"/>
    <p:sldId id="277" r:id="rId27"/>
    <p:sldId id="278" r:id="rId28"/>
    <p:sldId id="279" r:id="rId29"/>
    <p:sldId id="280" r:id="rId30"/>
    <p:sldId id="281" r:id="rId31"/>
    <p:sldId id="282" r:id="rId32"/>
    <p:sldId id="283" r:id="rId33"/>
    <p:sldId id="270" r:id="rId34"/>
    <p:sldId id="284" r:id="rId35"/>
    <p:sldId id="285" r:id="rId36"/>
    <p:sldId id="286" r:id="rId37"/>
    <p:sldId id="287" r:id="rId38"/>
    <p:sldId id="316" r:id="rId39"/>
    <p:sldId id="288" r:id="rId40"/>
    <p:sldId id="319" r:id="rId41"/>
    <p:sldId id="305" r:id="rId42"/>
    <p:sldId id="306" r:id="rId43"/>
    <p:sldId id="289" r:id="rId44"/>
    <p:sldId id="290" r:id="rId45"/>
    <p:sldId id="291" r:id="rId46"/>
    <p:sldId id="292" r:id="rId47"/>
    <p:sldId id="307" r:id="rId48"/>
    <p:sldId id="297" r:id="rId49"/>
    <p:sldId id="293" r:id="rId50"/>
    <p:sldId id="294" r:id="rId51"/>
    <p:sldId id="295" r:id="rId52"/>
    <p:sldId id="296" r:id="rId53"/>
    <p:sldId id="299" r:id="rId54"/>
    <p:sldId id="310" r:id="rId55"/>
    <p:sldId id="311" r:id="rId56"/>
    <p:sldId id="312" r:id="rId57"/>
    <p:sldId id="313" r:id="rId58"/>
    <p:sldId id="308" r:id="rId59"/>
    <p:sldId id="309" r:id="rId60"/>
    <p:sldId id="314" r:id="rId61"/>
    <p:sldId id="315"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0455" autoAdjust="0"/>
  </p:normalViewPr>
  <p:slideViewPr>
    <p:cSldViewPr>
      <p:cViewPr>
        <p:scale>
          <a:sx n="75" d="100"/>
          <a:sy n="75" d="100"/>
        </p:scale>
        <p:origin x="90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0"/>
    </p:cViewPr>
  </p:sorterViewPr>
  <p:notesViewPr>
    <p:cSldViewPr>
      <p:cViewPr>
        <p:scale>
          <a:sx n="100" d="100"/>
          <a:sy n="100" d="100"/>
        </p:scale>
        <p:origin x="2028" y="-132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A9839FB-A55A-1ECA-02E5-0ED144DCBFD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9C35A2B0-ECA7-A8F3-977C-2A11F7B4CA7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84B54B23-2FA4-ED38-14F6-5F23FD6E520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268B45E-DC85-3A4A-F6E3-844BD19BA39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5D9A1DE2-7307-4DF7-C201-086423066BF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3D5433FB-3B0E-40AD-173C-B903AAD2993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E833A73-D673-4748-8D33-2EAFB053C8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Thus far, we have been looking at computer architecture primarily from a single-processor perspective.</a:t>
            </a:r>
          </a:p>
          <a:p>
            <a:r>
              <a:rPr lang="en-US" dirty="0"/>
              <a:t>In this lecture, we shift our focus to multiprocessors as a model for high-performance computing.</a:t>
            </a:r>
          </a:p>
          <a:p>
            <a:r>
              <a:rPr lang="en-US" dirty="0"/>
              <a:t>We will examine how multiple processors interact, including their information flows and operational behavior, and we will also discuss the limitations that arise in these systems.</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This figure represents a historical snapshot of the machines that were the fastest computers at various points in time. It is essentially a prior version of the evolving list of top-performing systems.</a:t>
            </a:r>
          </a:p>
          <a:p>
            <a:r>
              <a:rPr lang="en-US" dirty="0"/>
              <a:t>What you should observe is the trend: as we approach physical limitations in shrinking computing elements, performance improvements are no longer achieved primarily through faster individual processors.</a:t>
            </a:r>
          </a:p>
          <a:p>
            <a:r>
              <a:rPr lang="en-US" dirty="0"/>
              <a:t>Instead, modern high-performance systems achieve their capability through massive parallelism. Virtually all top systems today rely on highly parallel architectures, combining large numbers of processors or cores working together to reach these performance levels.</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These systems also serve as important study points for how we design and apply parallel processing, particularly in the context of training large-scale AI systems.</a:t>
            </a:r>
          </a:p>
          <a:p>
            <a:r>
              <a:rPr lang="en-US" dirty="0"/>
              <a:t>Modern AI training workloads are among the most demanding parallel applications we have, requiring coordination across thousands of processors and accelerators working on shared models and datasets.</a:t>
            </a:r>
          </a:p>
          <a:p>
            <a:r>
              <a:rPr lang="en-US" dirty="0"/>
              <a:t>However, it is worth noting an interesting comparison. The human brain, which weighs roughly 1280 grams and operates at an estimated 20 watts of power, is still performing tasks that our largest computing systems—machines weighing tons and consuming megawatts of power—struggle to replicate efficiently.</a:t>
            </a:r>
          </a:p>
          <a:p>
            <a:r>
              <a:rPr lang="en-US" dirty="0"/>
              <a:t>This suggests that while we have made significant advances in parallel computing, we have not yet discovered the “secret sauce” that allows biological systems to achieve such efficient and flexible computation. Understanding that gap is one of the major challenges—and opportunities—in modern computing</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Flynn’s taxonomy provides a way to classify computer architectures based on how they handle instruction streams and data streams. Specifically, it considers whether a system is operating on a single or multiple instruction streams, and a single or multiple data streams.</a:t>
            </a:r>
          </a:p>
          <a:p>
            <a:r>
              <a:rPr lang="en-US" dirty="0"/>
              <a:t>There are four categories in this classification.</a:t>
            </a:r>
          </a:p>
          <a:p>
            <a:r>
              <a:rPr lang="en-US" dirty="0"/>
              <a:t>The first is </a:t>
            </a:r>
            <a:r>
              <a:rPr lang="en-US" b="1" dirty="0"/>
              <a:t>SISD — Single Instruction, Single Data</a:t>
            </a:r>
            <a:r>
              <a:rPr lang="en-US" dirty="0"/>
              <a:t>. This is the traditional uniprocessor model, where one instruction operates on one piece of data at a time. This is the model we have primarily studied up to this point.</a:t>
            </a:r>
          </a:p>
          <a:p>
            <a:r>
              <a:rPr lang="en-US" dirty="0"/>
              <a:t>The second is </a:t>
            </a:r>
            <a:r>
              <a:rPr lang="en-US" b="1" dirty="0"/>
              <a:t>SIMD — Single Instruction, Multiple Data</a:t>
            </a:r>
            <a:r>
              <a:rPr lang="en-US" dirty="0"/>
              <a:t>. In this model, a single instruction is applied simultaneously to multiple data elements. This is common in vector processors and modern GPUs, where the same operation is performed across large datasets in parallel.</a:t>
            </a:r>
          </a:p>
          <a:p>
            <a:r>
              <a:rPr lang="en-US" dirty="0"/>
              <a:t>The third is </a:t>
            </a:r>
            <a:r>
              <a:rPr lang="en-US" b="1" dirty="0"/>
              <a:t>MISD — Multiple Instruction, Single Data</a:t>
            </a:r>
            <a:r>
              <a:rPr lang="en-US" dirty="0"/>
              <a:t>. This is a less common and somewhat theoretical model, where multiple instructions operate on the same data stream. It appears in specialized systems, such as certain fault-tolerant or pipeline-based architectures, but is not widely used in general-purpose computing.</a:t>
            </a:r>
          </a:p>
          <a:p>
            <a:r>
              <a:rPr lang="en-US" dirty="0"/>
              <a:t>The fourth is </a:t>
            </a:r>
            <a:r>
              <a:rPr lang="en-US" b="1" dirty="0"/>
              <a:t>MIMD — Multiple Instruction, Multiple Data</a:t>
            </a:r>
            <a:r>
              <a:rPr lang="en-US" dirty="0"/>
              <a:t>. This is the most general and widely used model today. In MIMD systems, multiple processors execute different instructions on different data simultaneously. This includes multicore processors, multiprocessor systems, and distributed systems.</a:t>
            </a:r>
          </a:p>
          <a:p>
            <a:r>
              <a:rPr lang="en-US" dirty="0"/>
              <a:t>The key takeaway is that this taxonomy helps us understand the different ways parallelism can be structured at the architectural level. As we move forward, most of the systems we study will fall into the SIMD and MIMD categories, as these dominate modern high-performance computing.</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Johnson’s Expansion is a representation that argues that Flynn’s 1966 taxonomy is incomplete when applied to massively parallel architectures.  Johnson argues that you must include how processors communicate to get the full architectural picture.  Definition of a parallel system according to this expansion says that a parallel architecture includes computation, communication and coordination.</a:t>
            </a:r>
          </a:p>
          <a:p>
            <a:r>
              <a:rPr lang="en-US" dirty="0"/>
              <a:t>This presents a parallel computer is a collection of processors that cooperate and communicate.</a:t>
            </a:r>
          </a:p>
          <a:p>
            <a:endParaRPr lang="en-US" dirty="0"/>
          </a:p>
          <a:p>
            <a:r>
              <a:rPr lang="en-US" dirty="0"/>
              <a:t>As this expansion occurs across processors—whether on the same chip or across distributed systems—it introduces the need for synchronization and data sharing. Independent execution paths must coordinate their results, respect ordering constraints, and ensure correctness of shared data.</a:t>
            </a:r>
          </a:p>
          <a:p>
            <a:r>
              <a:rPr lang="en-US" dirty="0"/>
              <a:t>Multiprocessor systems can be organized around </a:t>
            </a:r>
            <a:r>
              <a:rPr lang="en-US" b="1" dirty="0"/>
              <a:t>global memory</a:t>
            </a:r>
            <a:r>
              <a:rPr lang="en-US" dirty="0"/>
              <a:t>, where all processors see the same memory space, or </a:t>
            </a:r>
            <a:r>
              <a:rPr lang="en-US" b="1" dirty="0"/>
              <a:t>distributed memory</a:t>
            </a:r>
            <a:r>
              <a:rPr lang="en-US" dirty="0"/>
              <a:t>, where each processor has its own local memory. Distributed memory systems scale more effectively, because global memory systems face physical and architectural limitations when trying to maintain a single shared address space across many processors.</a:t>
            </a:r>
          </a:p>
          <a:p>
            <a:r>
              <a:rPr lang="en-US" dirty="0"/>
              <a:t>In terms of programming models, we distinguish between </a:t>
            </a:r>
            <a:r>
              <a:rPr lang="en-US" b="1" dirty="0"/>
              <a:t>shared variables</a:t>
            </a:r>
            <a:r>
              <a:rPr lang="en-US" dirty="0"/>
              <a:t> and </a:t>
            </a:r>
            <a:r>
              <a:rPr lang="en-US" b="1" dirty="0"/>
              <a:t>message passing</a:t>
            </a:r>
            <a:r>
              <a:rPr lang="en-US" dirty="0"/>
              <a:t>. Shared variable models allow multiple processors to read and write common memory locations, which simplifies programming but introduces challenges in synchronization and consistency. Message passing, on the other hand, requires explicit send and receive operations, making it more complex to implement but often more scalable.</a:t>
            </a:r>
          </a:p>
          <a:p>
            <a:r>
              <a:rPr lang="en-US" dirty="0"/>
              <a:t>Both shared variable and message passing approaches can be used in global and distributed memory systems. However, as systems scale, shared variable models struggle to provide uniform memory access across all processors. In contrast, message passing becomes the dominant approach in large-scale distributed systems, even though it requires more explicit coordination.</a:t>
            </a:r>
          </a:p>
          <a:p>
            <a:r>
              <a:rPr lang="en-US" dirty="0"/>
              <a:t>In systems with true global memory, message passing is generally considered inefficient compared to direct memory access, since it adds unnecessary overhead on top of an already shared address space.</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13</a:t>
            </a:fld>
            <a:endParaRPr lang="en-US" altLang="en-US"/>
          </a:p>
        </p:txBody>
      </p:sp>
    </p:spTree>
    <p:extLst>
      <p:ext uri="{BB962C8B-B14F-4D97-AF65-F5344CB8AC3E}">
        <p14:creationId xmlns:p14="http://schemas.microsoft.com/office/powerpoint/2010/main" val="80775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model, a single instruction stream operates on a single data stream. This means that at any given time, one instruction is being executed on one piece of data.</a:t>
            </a:r>
          </a:p>
          <a:p>
            <a:r>
              <a:rPr lang="en-US" dirty="0"/>
              <a:t>This is the model we have been studying throughout most of this course, including instruction execution, control flow, and memory access.</a:t>
            </a:r>
          </a:p>
          <a:p>
            <a:endParaRPr lang="en-US" dirty="0"/>
          </a:p>
          <a:p>
            <a:r>
              <a:rPr lang="en-US" dirty="0"/>
              <a:t>Even though modern processors include features such as pipelining and limited forms of instruction-level parallelism, the programmer’s view of the system remains largely SISD—one program executing a sequence of instructions.</a:t>
            </a:r>
          </a:p>
          <a:p>
            <a:endParaRPr lang="en-US" dirty="0"/>
          </a:p>
          <a:p>
            <a:r>
              <a:rPr lang="en-US" dirty="0"/>
              <a:t>The key point is that SISD systems do not inherently exploit parallelism across multiple processors. Any performance improvements come from making a single instruction stream execute more efficiently, rather than executing multiple instruction streams concurrently.</a:t>
            </a:r>
          </a:p>
          <a:p>
            <a:endParaRPr lang="en-US" dirty="0"/>
          </a:p>
          <a:p>
            <a:r>
              <a:rPr lang="en-US" dirty="0"/>
              <a:t>As we move into SIMD and MIMD systems, we will see how this model expands to take advantage of multiple data elements and multiple instruction streams.</a:t>
            </a:r>
          </a:p>
          <a:p>
            <a:endParaRPr lang="en-US" dirty="0"/>
          </a:p>
          <a:p>
            <a:r>
              <a:rPr lang="en-US" dirty="0"/>
              <a:t>This is the machine you already understand from our coverage.  Everything else could be considered an extension of this model given that the construction encapsulates instruction execution.</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14</a:t>
            </a:fld>
            <a:endParaRPr lang="en-US" altLang="en-US"/>
          </a:p>
        </p:txBody>
      </p:sp>
    </p:spTree>
    <p:extLst>
      <p:ext uri="{BB962C8B-B14F-4D97-AF65-F5344CB8AC3E}">
        <p14:creationId xmlns:p14="http://schemas.microsoft.com/office/powerpoint/2010/main" val="324328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SIMD stands for Single Instruction, Multiple Data. In this model, a single instruction is applied simultaneously to multiple data elements.</a:t>
            </a:r>
          </a:p>
          <a:p>
            <a:endParaRPr lang="en-US" dirty="0"/>
          </a:p>
          <a:p>
            <a:r>
              <a:rPr lang="en-US" dirty="0"/>
              <a:t>Instead of executing one operation on one piece of data at a time, SIMD allows us to perform the same operation across an entire set of data in parallel.</a:t>
            </a:r>
          </a:p>
          <a:p>
            <a:endParaRPr lang="en-US" dirty="0"/>
          </a:p>
          <a:p>
            <a:r>
              <a:rPr lang="en-US" dirty="0"/>
              <a:t>A simple example is adding two arrays. In a traditional SISD model, we would loop through the arrays and add each pair of elements one at a time. In a SIMD system, a single instruction can add multiple pairs of elements simultaneously.</a:t>
            </a:r>
          </a:p>
          <a:p>
            <a:endParaRPr lang="en-US" dirty="0"/>
          </a:p>
          <a:p>
            <a:r>
              <a:rPr lang="en-US" dirty="0"/>
              <a:t>This model is particularly effective when the same computation must be applied repeatedly across large datasets. That is why SIMD is widely used in graphics processing, scientific computing, and AI workloads. For example, in image processing, the same operation may be applied to every pixel in an image at once.</a:t>
            </a:r>
          </a:p>
          <a:p>
            <a:endParaRPr lang="en-US" dirty="0"/>
          </a:p>
          <a:p>
            <a:r>
              <a:rPr lang="en-US" dirty="0"/>
              <a:t>Modern GPUs are a strong example of SIMD-style execution. They are designed to perform the same instruction across many data elements in parallel, making them highly efficient for workloads with regular, structured data.</a:t>
            </a:r>
          </a:p>
          <a:p>
            <a:endParaRPr lang="en-US" dirty="0"/>
          </a:p>
          <a:p>
            <a:r>
              <a:rPr lang="en-US" dirty="0"/>
              <a:t>However, SIMD has limitations. It works best when all data elements can follow the same instruction path. If different data elements require different operations, the efficiency of SIMD decreases.</a:t>
            </a:r>
          </a:p>
          <a:p>
            <a:r>
              <a:rPr lang="en-US" dirty="0"/>
              <a:t>The key takeaway is that SIMD provides high performance when there is a high degree of data parallelism, but it is less effective when computations require divergent control flow.</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15</a:t>
            </a:fld>
            <a:endParaRPr lang="en-US" altLang="en-US"/>
          </a:p>
        </p:txBody>
      </p:sp>
    </p:spTree>
    <p:extLst>
      <p:ext uri="{BB962C8B-B14F-4D97-AF65-F5344CB8AC3E}">
        <p14:creationId xmlns:p14="http://schemas.microsoft.com/office/powerpoint/2010/main" val="403458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historical example of SIMD architecture is the Connection Machine, developed by Danny Hillis. This system used thousands of simple processors, all executing the same instruction simultaneously, each operating on its own local data. This represents a pure form of SIMD and demonstrates how large-scale parallelism can be achieved through coordination of many simple processing elements.</a:t>
            </a:r>
          </a:p>
          <a:p>
            <a:r>
              <a:rPr lang="en-US" dirty="0"/>
              <a:t>This also leads us to an important distinction between </a:t>
            </a:r>
            <a:r>
              <a:rPr lang="en-US" b="1" dirty="0"/>
              <a:t>concurrency in time</a:t>
            </a:r>
            <a:r>
              <a:rPr lang="en-US" dirty="0"/>
              <a:t> and </a:t>
            </a:r>
            <a:r>
              <a:rPr lang="en-US" b="1" dirty="0"/>
              <a:t>concurrency in space</a:t>
            </a:r>
            <a:r>
              <a:rPr lang="en-US" dirty="0"/>
              <a:t>.</a:t>
            </a:r>
          </a:p>
          <a:p>
            <a:r>
              <a:rPr lang="en-US" dirty="0"/>
              <a:t>Concurrency in time refers to overlapping execution within a single processor, such as pipelining or instruction-level parallelism, where different stages of instructions are executed at different times but overlap in execution.</a:t>
            </a:r>
          </a:p>
          <a:p>
            <a:r>
              <a:rPr lang="en-US" dirty="0"/>
              <a:t>Concurrency in space refers to multiple processing elements operating simultaneously in parallel. SIMD systems, such as the Connection Machine or modern GPUs, are examples of concurrency in space, where many processors perform the same operation at the same time on different data.</a:t>
            </a:r>
          </a:p>
          <a:p>
            <a:r>
              <a:rPr lang="en-US" dirty="0"/>
              <a:t>The key distinction is that concurrency in time improves utilization of a single processing unit, while concurrency in space increases computational capability by adding more processing elements.</a:t>
            </a:r>
          </a:p>
          <a:p>
            <a:r>
              <a:rPr lang="en-US" dirty="0"/>
              <a:t>As we move into larger-scale systems, most performance gains come from concurrency in space, but both forms are often used together in modern architectures.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16</a:t>
            </a:fld>
            <a:endParaRPr lang="en-US" altLang="en-US"/>
          </a:p>
        </p:txBody>
      </p:sp>
    </p:spTree>
    <p:extLst>
      <p:ext uri="{BB962C8B-B14F-4D97-AF65-F5344CB8AC3E}">
        <p14:creationId xmlns:p14="http://schemas.microsoft.com/office/powerpoint/2010/main" val="137318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Connection Machine CM-1</a:t>
            </a:r>
            <a:r>
              <a:rPr lang="en-US" dirty="0"/>
              <a:t>, introduced in the mid-1980s, around 1985, by Thinking Machines Corporation, is one of the earliest and most striking examples of a large-scale SIMD system.</a:t>
            </a:r>
          </a:p>
          <a:p>
            <a:endParaRPr lang="en-US" dirty="0"/>
          </a:p>
          <a:p>
            <a:r>
              <a:rPr lang="en-US" dirty="0"/>
              <a:t>The CM-1 consisted of up to </a:t>
            </a:r>
            <a:r>
              <a:rPr lang="en-US" b="1" dirty="0"/>
              <a:t>65,536 simple processors</a:t>
            </a:r>
            <a:r>
              <a:rPr lang="en-US" dirty="0"/>
              <a:t>, each with a small amount of local memory. Each processor was extremely simple and operated on </a:t>
            </a:r>
            <a:r>
              <a:rPr lang="en-US" b="1" dirty="0"/>
              <a:t>single-bit data</a:t>
            </a:r>
            <a:r>
              <a:rPr lang="en-US" dirty="0"/>
              <a:t>, meaning each processor handled just one bit at a time.</a:t>
            </a:r>
          </a:p>
          <a:p>
            <a:endParaRPr lang="en-US" dirty="0"/>
          </a:p>
          <a:p>
            <a:r>
              <a:rPr lang="en-US" dirty="0"/>
              <a:t>In true SIMD fashion, a </a:t>
            </a:r>
            <a:r>
              <a:rPr lang="en-US" b="1" dirty="0"/>
              <a:t>single control unit broadcast the same instruction to all processors</a:t>
            </a:r>
            <a:r>
              <a:rPr lang="en-US" dirty="0"/>
              <a:t>, and each processor executed that instruction on its own local data. This is a pure example of concurrency in space—many processing elements working simultaneously.</a:t>
            </a:r>
          </a:p>
          <a:p>
            <a:endParaRPr lang="en-US" dirty="0"/>
          </a:p>
          <a:p>
            <a:r>
              <a:rPr lang="en-US" dirty="0"/>
              <a:t>The processors were connected through a </a:t>
            </a:r>
            <a:r>
              <a:rPr lang="en-US" b="1" dirty="0"/>
              <a:t>hypercube interconnection network</a:t>
            </a:r>
            <a:r>
              <a:rPr lang="en-US" dirty="0"/>
              <a:t>, allowing them to exchange data efficiently. This was critical, because even though each processor had local memory, many problems required communication between processors.</a:t>
            </a:r>
          </a:p>
          <a:p>
            <a:endParaRPr lang="en-US" dirty="0"/>
          </a:p>
          <a:p>
            <a:r>
              <a:rPr lang="en-US" dirty="0"/>
              <a:t>The CM-1 was particularly well suited for problems involving large datasets and uniform operations, such as artificial intelligence research, image processing, and simulations.</a:t>
            </a:r>
          </a:p>
          <a:p>
            <a:r>
              <a:rPr lang="en-US" dirty="0"/>
              <a:t>However, the system also highlighted a key limitation of SIMD architectures. If different processors needed to follow different instruction paths, efficiency dropped, because the system was fundamentally designed for a single instruction stream.</a:t>
            </a:r>
          </a:p>
          <a:p>
            <a:endParaRPr lang="en-US" dirty="0"/>
          </a:p>
          <a:p>
            <a:r>
              <a:rPr lang="en-US" dirty="0"/>
              <a:t>The CM-1 represents an important step in the evolution of parallel computing. It demonstrated that massive parallelism could be achieved by coordinating many simple processors, an idea that continues today in modern GPUs and large-scale AI systems.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17</a:t>
            </a:fld>
            <a:endParaRPr lang="en-US" altLang="en-US"/>
          </a:p>
        </p:txBody>
      </p:sp>
    </p:spTree>
    <p:extLst>
      <p:ext uri="{BB962C8B-B14F-4D97-AF65-F5344CB8AC3E}">
        <p14:creationId xmlns:p14="http://schemas.microsoft.com/office/powerpoint/2010/main" val="3557391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WARP represents a different approach to achieving high performance, focusing on the idea of </a:t>
            </a:r>
            <a:r>
              <a:rPr lang="en-US" b="1" dirty="0"/>
              <a:t>pipelined computation across multiple functional stages</a:t>
            </a:r>
            <a:r>
              <a:rPr lang="en-US" dirty="0"/>
              <a:t>.</a:t>
            </a:r>
          </a:p>
          <a:p>
            <a:endParaRPr lang="en-US" dirty="0"/>
          </a:p>
          <a:p>
            <a:r>
              <a:rPr lang="en-US" dirty="0"/>
              <a:t>In this model, a computation is broken into a sequence of stages, where each stage performs part of the overall operation. Data flows through these stages, and multiple data elements can be processed simultaneously, each at a different stage in the pipeline.</a:t>
            </a:r>
          </a:p>
          <a:p>
            <a:endParaRPr lang="en-US" dirty="0"/>
          </a:p>
          <a:p>
            <a:r>
              <a:rPr lang="en-US" dirty="0"/>
              <a:t>This is an example of </a:t>
            </a:r>
            <a:r>
              <a:rPr lang="en-US" b="1" dirty="0"/>
              <a:t>concurrency in time</a:t>
            </a:r>
            <a:r>
              <a:rPr lang="en-US" dirty="0"/>
              <a:t>, where overlapping execution allows multiple operations to be in progress at once, even though each individual stage may be performing a different function.</a:t>
            </a:r>
          </a:p>
          <a:p>
            <a:endParaRPr lang="en-US" dirty="0"/>
          </a:p>
          <a:p>
            <a:r>
              <a:rPr lang="en-US" dirty="0"/>
              <a:t>Unlike SIMD systems, where many processors perform the same instruction on different data, WARP systems may have different stages performing different operations on a stream of data.</a:t>
            </a:r>
          </a:p>
          <a:p>
            <a:endParaRPr lang="en-US" dirty="0"/>
          </a:p>
          <a:p>
            <a:r>
              <a:rPr lang="en-US" dirty="0"/>
              <a:t>This makes WARP more flexible for certain types of computations, particularly those that can be structured as a sequence of transformations.</a:t>
            </a:r>
          </a:p>
          <a:p>
            <a:endParaRPr lang="en-US" dirty="0"/>
          </a:p>
          <a:p>
            <a:r>
              <a:rPr lang="en-US" dirty="0"/>
              <a:t>However, like all pipelined systems, performance depends on keeping all stages busy. If one stage becomes a bottleneck, it limits the overall throughput of the system.</a:t>
            </a:r>
          </a:p>
          <a:p>
            <a:endParaRPr lang="en-US" dirty="0"/>
          </a:p>
          <a:p>
            <a:r>
              <a:rPr lang="en-US" dirty="0"/>
              <a:t>The key takeaway is that WARP demonstrates another dimension of parallelism—not by replicating processors, but by organizing computation into a flowing pipeline of operations.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19</a:t>
            </a:fld>
            <a:endParaRPr lang="en-US" altLang="en-US"/>
          </a:p>
        </p:txBody>
      </p:sp>
    </p:spTree>
    <p:extLst>
      <p:ext uri="{BB962C8B-B14F-4D97-AF65-F5344CB8AC3E}">
        <p14:creationId xmlns:p14="http://schemas.microsoft.com/office/powerpoint/2010/main" val="2713585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MIMD stands for Multiple Instruction, Multiple Data, and represents the most general and widely used form of parallel computing today.</a:t>
            </a:r>
          </a:p>
          <a:p>
            <a:endParaRPr lang="en-US" dirty="0"/>
          </a:p>
          <a:p>
            <a:r>
              <a:rPr lang="en-US" dirty="0"/>
              <a:t>In this model, multiple processors execute different instruction streams on different data simultaneously. Each processor operates independently, with its own control flow, and may be running entirely different programs or different parts of the same program.</a:t>
            </a:r>
          </a:p>
          <a:p>
            <a:endParaRPr lang="en-US" dirty="0"/>
          </a:p>
          <a:p>
            <a:r>
              <a:rPr lang="en-US" dirty="0"/>
              <a:t>This is the model used in modern multicore processors, multiprocessor systems, and distributed computing environments.</a:t>
            </a:r>
          </a:p>
          <a:p>
            <a:endParaRPr lang="en-US" dirty="0"/>
          </a:p>
          <a:p>
            <a:r>
              <a:rPr lang="en-US" dirty="0"/>
              <a:t>Unlike SIMD, where all processors must follow the same instruction, MIMD allows for much greater flexibility. Different processors can take different execution paths, handle different tasks, and respond to different events.</a:t>
            </a:r>
          </a:p>
          <a:p>
            <a:endParaRPr lang="en-US" dirty="0"/>
          </a:p>
          <a:p>
            <a:r>
              <a:rPr lang="en-US" dirty="0"/>
              <a:t>However, this flexibility introduces complexity. Processors must coordinate through synchronization and communication, especially when they share data or depend on each other’s results.</a:t>
            </a:r>
          </a:p>
          <a:p>
            <a:r>
              <a:rPr lang="en-US" dirty="0"/>
              <a:t>MIMD systems can be implemented using either shared memory or distributed memory architectures. Shared memory systems allow processors to communicate through common variables, while distributed systems rely on message passing between processors.</a:t>
            </a:r>
          </a:p>
          <a:p>
            <a:endParaRPr lang="en-US" dirty="0"/>
          </a:p>
          <a:p>
            <a:r>
              <a:rPr lang="en-US" dirty="0"/>
              <a:t>The key takeaway is that MIMD provides the highest level of flexibility and scalability, but also requires the most sophisticated coordination mechanisms to manage parallel execution effectively.</a:t>
            </a:r>
          </a:p>
          <a:p>
            <a:endParaRPr lang="en-US" dirty="0"/>
          </a:p>
          <a:p>
            <a:r>
              <a:rPr lang="en-US" dirty="0"/>
              <a:t>Why is MIMD harder to program than SIMD?  (coordination, synchronization, communication)</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20</a:t>
            </a:fld>
            <a:endParaRPr lang="en-US" altLang="en-US"/>
          </a:p>
        </p:txBody>
      </p:sp>
    </p:spTree>
    <p:extLst>
      <p:ext uri="{BB962C8B-B14F-4D97-AF65-F5344CB8AC3E}">
        <p14:creationId xmlns:p14="http://schemas.microsoft.com/office/powerpoint/2010/main" val="360944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Up to this point, we have focused on single-processor systems, even when pipelined or vectorized. The key limitation in those systems is that execution is fundamentally constrained by a single control flow.</a:t>
            </a:r>
          </a:p>
          <a:p>
            <a:r>
              <a:rPr lang="en-US" dirty="0"/>
              <a:t>Now we shift to multiprocessors, where multiple processors can execute simultaneously. The idea is not just to make one processor faster, but to coordinate many processors working together to improve overall performance. This introduces both opportunities and significant challenges, particularly in how we design and manage parallel execution.</a:t>
            </a:r>
          </a:p>
          <a:p>
            <a:r>
              <a:rPr lang="en-US" dirty="0"/>
              <a:t>There are two primary categories of applications for multiprocessors.</a:t>
            </a:r>
          </a:p>
          <a:p>
            <a:r>
              <a:rPr lang="en-US" dirty="0"/>
              <a:t>The first is similar to time-sharing systems or web servers, where multiple processes execute independently with little or no interaction between them. In this case, the goal is throughput—handling many separate tasks efficiently.</a:t>
            </a:r>
          </a:p>
          <a:p>
            <a:r>
              <a:rPr lang="en-US" dirty="0"/>
              <a:t>The second category involves multiple processors or functional units working together on the same problem. Here, dependencies exist between operations, and the order and timing of execution become critical. This is where true parallel computing occurs, and where coordination and synchronization become major challenges.</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Processor coupling refers to how closely multiple processors are connected and how they communicate and share resources. It describes the degree of interaction between processors in a multiprocessor system.</a:t>
            </a:r>
          </a:p>
          <a:p>
            <a:endParaRPr lang="en-US" dirty="0"/>
          </a:p>
          <a:p>
            <a:r>
              <a:rPr lang="en-US" dirty="0"/>
              <a:t>At one end of the spectrum, we have </a:t>
            </a:r>
            <a:r>
              <a:rPr lang="en-US" b="1" dirty="0"/>
              <a:t>tightly coupled systems</a:t>
            </a:r>
            <a:r>
              <a:rPr lang="en-US" dirty="0"/>
              <a:t>. In these systems, processors share a common global memory and are connected through a high-speed interconnect. Communication between processors is fast, and synchronization can be done efficiently through shared variables.  This type of system is typically found in multicore processors and shared-memory multiprocessors. It is easier to program because all processors operate within a single address space.</a:t>
            </a:r>
          </a:p>
          <a:p>
            <a:endParaRPr lang="en-US" dirty="0"/>
          </a:p>
          <a:p>
            <a:r>
              <a:rPr lang="en-US" dirty="0"/>
              <a:t>At the other end, we have </a:t>
            </a:r>
            <a:r>
              <a:rPr lang="en-US" b="1" dirty="0"/>
              <a:t>loosely coupled systems</a:t>
            </a:r>
            <a:r>
              <a:rPr lang="en-US" dirty="0"/>
              <a:t>, also known as distributed systems. In these systems, each processor has its own local memory, and processors communicate through message passing over a network.  Communication in loosely coupled systems is slower and requires explicit coordination, but these systems scale much more effectively. This is the model used in clusters, cloud computing environments, and large-scale AI training systems.</a:t>
            </a:r>
          </a:p>
          <a:p>
            <a:endParaRPr lang="en-US" dirty="0"/>
          </a:p>
          <a:p>
            <a:r>
              <a:rPr lang="en-US" dirty="0"/>
              <a:t>The key tradeoff is between </a:t>
            </a:r>
            <a:r>
              <a:rPr lang="en-US" b="1" dirty="0"/>
              <a:t>ease of programming and communication speed</a:t>
            </a:r>
            <a:r>
              <a:rPr lang="en-US" dirty="0"/>
              <a:t> in tightly coupled systems, versus </a:t>
            </a:r>
            <a:r>
              <a:rPr lang="en-US" b="1" dirty="0"/>
              <a:t>scalability and flexibility</a:t>
            </a:r>
            <a:r>
              <a:rPr lang="en-US" dirty="0"/>
              <a:t> in loosely coupled systems.</a:t>
            </a:r>
          </a:p>
          <a:p>
            <a:r>
              <a:rPr lang="en-US" dirty="0"/>
              <a:t>As systems grow larger, architectures tend to move from tightly coupled toward more loosely coupled designs, because maintaining a single shared memory becomes impractical at scale.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21</a:t>
            </a:fld>
            <a:endParaRPr lang="en-US" altLang="en-US"/>
          </a:p>
        </p:txBody>
      </p:sp>
    </p:spTree>
    <p:extLst>
      <p:ext uri="{BB962C8B-B14F-4D97-AF65-F5344CB8AC3E}">
        <p14:creationId xmlns:p14="http://schemas.microsoft.com/office/powerpoint/2010/main" val="1537158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we look at Granularity from a different perspective, Granularity refers to the size of the computational tasks in a parallel system and how frequently those tasks must communicate or synchronize with one another. It is best understood as the ratio of computation to communication.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fine-grained systems, tasks are very small and communication occurs frequently, such as in instruction-level parallelism or tightly coupled threads sharing memory. While this allows for a high degree of parallelism, the overhead of communication and synchronization can significantly limit performance.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Medium-grained systems represent a balance, where tasks are larger and communication occurs less frequently but still on a regular basis; this is typical of processes on the same machine or NUMA systems.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Coarse-grained systems consist of large, relatively independent tasks that communicate infrequently, as seen in distributed systems and clusters where each node runs its own operating system. These systems scale well because communication is minimized, but when communication does occur, it is more expensive and requires explicit coordination. As systems become more distributed, granularity becomes coarser, reducing communication frequency but increasing communication cost. Ultimately, the performance of a parallel system depends on matching the granularity of the application to the architecture, ensuring that the cost of communication does not outweigh the benefits of parallel execution.</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22</a:t>
            </a:fld>
            <a:endParaRPr lang="en-US" altLang="en-US"/>
          </a:p>
        </p:txBody>
      </p:sp>
    </p:spTree>
    <p:extLst>
      <p:ext uri="{BB962C8B-B14F-4D97-AF65-F5344CB8AC3E}">
        <p14:creationId xmlns:p14="http://schemas.microsoft.com/office/powerpoint/2010/main" val="3333731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Intel Paragon represents an early and influential example of a large-scale distributed memory parallel system. Developed in the early 1990s by Intel, the Paragon was designed to achieve massively parallel computation by connecting hundreds to thousands of independent processing nodes. Each node operated with its own processor, memory, and operating system environment, making the system a clear example of a coarse-grained, loosely coupled architecture. Rather than relying on shared memory, the Paragon used message passing for communication between nodes, which allowed it to scale far beyond the limits of traditional shared-memory systems.</a:t>
            </a:r>
          </a:p>
          <a:p>
            <a:endParaRPr lang="en-US" dirty="0"/>
          </a:p>
          <a:p>
            <a:r>
              <a:rPr lang="en-US" dirty="0"/>
              <a:t>The architecture was based on a high-speed interconnection network arranged in a two-dimensional mesh, enabling processors to communicate with neighboring nodes efficiently. This design reduced bottlenecks associated with centralized memory access and allowed the system to maintain performance as more nodes were added. However, because there was no global shared memory, programmers were required to explicitly manage communication and data distribution, typically using message passing libraries. This increased programming complexity but provided much greater scalability.</a:t>
            </a:r>
          </a:p>
          <a:p>
            <a:endParaRPr lang="en-US" dirty="0"/>
          </a:p>
          <a:p>
            <a:r>
              <a:rPr lang="en-US" dirty="0"/>
              <a:t>The Intel Paragon demonstrated that large-scale parallel systems could be built using distributed memory and explicit communication, influencing later developments in high-performance computing clusters. It fits squarely into the progression from NUMA systems to fully distributed systems with individual operating systems, illustrating the tradeoff between ease of programming and scalability. The system showed that as architectures move toward coarse-grained parallelism, communication becomes a dominant factor in performance, reinforcing the importance of designing applications that minimize communication overhead while maximizing independent computation.</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23</a:t>
            </a:fld>
            <a:endParaRPr lang="en-US" altLang="en-US"/>
          </a:p>
        </p:txBody>
      </p:sp>
    </p:spTree>
    <p:extLst>
      <p:ext uri="{BB962C8B-B14F-4D97-AF65-F5344CB8AC3E}">
        <p14:creationId xmlns:p14="http://schemas.microsoft.com/office/powerpoint/2010/main" val="1641623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 architecture defines how memory is organized and accessed in a parallel system, and it has a direct impact on performance, scalability, and programming complexity. At a high level, memory architectures can be divided into two primary categories: </a:t>
            </a:r>
            <a:r>
              <a:rPr lang="en-US" b="1" dirty="0"/>
              <a:t>shared memory</a:t>
            </a:r>
            <a:r>
              <a:rPr lang="en-US" dirty="0"/>
              <a:t> and </a:t>
            </a:r>
            <a:r>
              <a:rPr lang="en-US" b="1" dirty="0"/>
              <a:t>distributed memory</a:t>
            </a:r>
            <a:r>
              <a:rPr lang="en-US" dirty="0"/>
              <a:t>, with hybrid approaches such as NUMA combining aspects of both. The choice of memory architecture determines how processors communicate, how data is shared, and how efficiently the system can scale.</a:t>
            </a:r>
          </a:p>
          <a:p>
            <a:endParaRPr lang="en-US" dirty="0"/>
          </a:p>
          <a:p>
            <a:r>
              <a:rPr lang="en-US" dirty="0"/>
              <a:t>Modern systems often use hybrid memory architectures that combine shared and distributed approaches. For example, a cluster may consist of multiple NUMA nodes, each with shared memory internally, but communicating with other nodes through message passing. This reflects the broader trend in parallel computing: as systems scale, they move from simple shared memory models toward more distributed designs, trading ease of programming for improved scalability and performance.</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24</a:t>
            </a:fld>
            <a:endParaRPr lang="en-US" altLang="en-US"/>
          </a:p>
        </p:txBody>
      </p:sp>
    </p:spTree>
    <p:extLst>
      <p:ext uri="{BB962C8B-B14F-4D97-AF65-F5344CB8AC3E}">
        <p14:creationId xmlns:p14="http://schemas.microsoft.com/office/powerpoint/2010/main" val="3632432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shared memory systems, all processors have access to a single global memory space. This model is simple from a programming perspective because processes can communicate through shared variables. Uniform Memory Access (UMA) systems provide equal access time to all memory locations, but they do not scale well due to contention for the shared memory bus. Non-Uniform Memory Access (NUMA) improves scalability by physically distributing memory across processors while maintaining a shared address space. However, access times vary depending on whether memory is local or remote, making data placement and locality critical for performance.</a:t>
            </a:r>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25</a:t>
            </a:fld>
            <a:endParaRPr lang="en-US" altLang="en-US"/>
          </a:p>
        </p:txBody>
      </p:sp>
    </p:spTree>
    <p:extLst>
      <p:ext uri="{BB962C8B-B14F-4D97-AF65-F5344CB8AC3E}">
        <p14:creationId xmlns:p14="http://schemas.microsoft.com/office/powerpoint/2010/main" val="2526020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distributed memory systems, each processor has its own private memory, and there is no global address space. Communication between processors must be done explicitly through message passing. This model eliminates shared memory bottlenecks and allows systems to scale to very large sizes, as seen in clusters and supercomputers. However, it places a greater burden on the programmer to manage communication, synchronization, and data distribution.</a:t>
            </a:r>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26</a:t>
            </a:fld>
            <a:endParaRPr lang="en-US" altLang="en-US"/>
          </a:p>
        </p:txBody>
      </p:sp>
    </p:spTree>
    <p:extLst>
      <p:ext uri="{BB962C8B-B14F-4D97-AF65-F5344CB8AC3E}">
        <p14:creationId xmlns:p14="http://schemas.microsoft.com/office/powerpoint/2010/main" val="390341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a:p>
            <a:r>
              <a:rPr lang="en-US" dirty="0"/>
              <a:t>Message passing multiprocessors are systems in which each processor has its own private memory, and all communication between processors occurs through the explicit exchange of messages. Unlike shared memory systems, there is no global address space, so processors cannot directly read or write each other’s memory. Instead, data must be sent and received using defined communication operations, typically implemented through libraries such as MPI. This model is characteristic of distributed memory systems and is commonly used in clusters and large-scale supercomputers.</a:t>
            </a:r>
          </a:p>
          <a:p>
            <a:endParaRPr lang="en-US" dirty="0"/>
          </a:p>
          <a:p>
            <a:r>
              <a:rPr lang="en-US" dirty="0"/>
              <a:t>In these systems, communication is explicit and must be carefully managed by the programmer. A processor that needs data from another must issue a send request, and the receiving processor must issue a corresponding receive operation. This introduces additional complexity, as synchronization must be coordinated and communication patterns must be designed to avoid delays or deadlocks. However, this explicit control also allows for greater scalability, since there is no contention for a shared memory system and no need for complex cache coherence mechanisms.</a:t>
            </a:r>
          </a:p>
          <a:p>
            <a:endParaRPr lang="en-US" dirty="0"/>
          </a:p>
          <a:p>
            <a:r>
              <a:rPr lang="en-US" dirty="0"/>
              <a:t>Message passing architectures are typically organized using high-speed interconnection networks, such as meshes, tori, or switched networks, which connect processors and allow data to move between them efficiently. The performance of these systems is heavily influenced by communication costs, including latency and bandwidth. As a result, efficient programs are designed to minimize communication, overlap communication with computation when possible, and partition data in a way that reduces the need for frequent data exchange.</a:t>
            </a:r>
          </a:p>
          <a:p>
            <a:endParaRPr lang="en-US" dirty="0"/>
          </a:p>
          <a:p>
            <a:r>
              <a:rPr lang="en-US" dirty="0"/>
              <a:t>Overall, message passing multiprocessors represent the most scalable form of parallel architecture. They are well suited for coarse-grained parallelism, where tasks are large and relatively independent. While they require more effort to program compared to shared memory systems, they enable computation at a scale that would not be possible otherwise, making them the foundation of modern high-performance computing systems.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27</a:t>
            </a:fld>
            <a:endParaRPr lang="en-US" altLang="en-US"/>
          </a:p>
        </p:txBody>
      </p:sp>
    </p:spTree>
    <p:extLst>
      <p:ext uri="{BB962C8B-B14F-4D97-AF65-F5344CB8AC3E}">
        <p14:creationId xmlns:p14="http://schemas.microsoft.com/office/powerpoint/2010/main" val="217830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message passing multiprocessors, communication between processors occurs through the exchange of packets over an interconnection network. When a processor needs to send data to another, the message is broken into smaller units called packets, which are then transmitted across the network. Each packet contains not only the data, but also control information such as the destination address, allowing it to be routed independently through the system.</a:t>
            </a:r>
          </a:p>
          <a:p>
            <a:endParaRPr lang="en-US" dirty="0"/>
          </a:p>
          <a:p>
            <a:r>
              <a:rPr lang="en-US" dirty="0"/>
              <a:t>These packets travel through the network using switching elements such as routers or nodes, which forward the packets toward their destination. Depending on the routing strategy and network topology, packets may take different paths and may arrive out of order, requiring reassembly at the destination. This packet-based approach allows multiple communications to occur simultaneously, improving overall system throughput and enabling the network to scale as more processors are added.</a:t>
            </a:r>
          </a:p>
          <a:p>
            <a:endParaRPr lang="en-US" dirty="0"/>
          </a:p>
          <a:p>
            <a:r>
              <a:rPr lang="en-US" dirty="0"/>
              <a:t>However, packet-based communication introduces additional overhead. Each packet must be processed, routed, and potentially buffered, which adds latency. Contention can occur when multiple packets attempt to use the same network links, leading to delays. As a result, the performance of message passing systems is heavily dependent on the efficiency of the interconnection network and the communication patterns of the application.</a:t>
            </a:r>
          </a:p>
          <a:p>
            <a:endParaRPr lang="en-US" dirty="0"/>
          </a:p>
          <a:p>
            <a:r>
              <a:rPr lang="en-US" dirty="0"/>
              <a:t>This slide highlights that in distributed systems, communication is no longer a simple memory access but a structured transfer of packets across a network. The cost of this communication—both in latency and bandwidth—becomes a critical factor in system performance, reinforcing the importance of designing algorithms that minimize communication and maximize local computation.</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28</a:t>
            </a:fld>
            <a:endParaRPr lang="en-US" altLang="en-US"/>
          </a:p>
        </p:txBody>
      </p:sp>
    </p:spTree>
    <p:extLst>
      <p:ext uri="{BB962C8B-B14F-4D97-AF65-F5344CB8AC3E}">
        <p14:creationId xmlns:p14="http://schemas.microsoft.com/office/powerpoint/2010/main" val="2937374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routing refers to how data is transferred between processors in a distributed or loosely coupled system. Since each processor has its own local memory, communication must occur through messages sent across an interconnection network.</a:t>
            </a:r>
          </a:p>
          <a:p>
            <a:endParaRPr lang="en-US" dirty="0"/>
          </a:p>
          <a:p>
            <a:r>
              <a:rPr lang="en-US" dirty="0"/>
              <a:t>The goal of message routing is to deliver messages from a source processor to a destination processor efficiently, reliably, and with minimal delay.</a:t>
            </a:r>
          </a:p>
          <a:p>
            <a:endParaRPr lang="en-US" dirty="0"/>
          </a:p>
          <a:p>
            <a:r>
              <a:rPr lang="en-US" dirty="0"/>
              <a:t>This requires a </a:t>
            </a:r>
            <a:r>
              <a:rPr lang="en-US" b="1" dirty="0"/>
              <a:t>network topology</a:t>
            </a:r>
            <a:r>
              <a:rPr lang="en-US" dirty="0"/>
              <a:t>, such as a mesh, ring, bus, or hypercube, and a routing strategy that determines the path a message takes through that network.</a:t>
            </a:r>
          </a:p>
          <a:p>
            <a:endParaRPr lang="en-US" dirty="0"/>
          </a:p>
          <a:p>
            <a:r>
              <a:rPr lang="en-US" dirty="0"/>
              <a:t>Routing can be either </a:t>
            </a:r>
            <a:r>
              <a:rPr lang="en-US" b="1" dirty="0"/>
              <a:t>static or dynamic</a:t>
            </a:r>
            <a:r>
              <a:rPr lang="en-US" dirty="0"/>
              <a:t>. In static routing, paths are predetermined, which simplifies implementation but may not adapt well to congestion or failures. In dynamic routing, paths are determined at runtime, allowing the system to avoid congested or failed links, but adding complexity.</a:t>
            </a:r>
          </a:p>
          <a:p>
            <a:endParaRPr lang="en-US" dirty="0"/>
          </a:p>
          <a:p>
            <a:r>
              <a:rPr lang="en-US" dirty="0"/>
              <a:t>Another important concept is </a:t>
            </a:r>
            <a:r>
              <a:rPr lang="en-US" b="1" dirty="0"/>
              <a:t>contention</a:t>
            </a:r>
            <a:r>
              <a:rPr lang="en-US" dirty="0"/>
              <a:t>. When multiple processors attempt to use the same communication path at the same time, delays can occur. This can significantly impact performance, especially in large systems.</a:t>
            </a:r>
          </a:p>
          <a:p>
            <a:endParaRPr lang="en-US" dirty="0"/>
          </a:p>
          <a:p>
            <a:r>
              <a:rPr lang="en-US" dirty="0"/>
              <a:t>Latency and bandwidth are also critical factors. Latency refers to the time it takes for a message to travel from source to destination, while bandwidth refers to how much data can be transmitted over time.</a:t>
            </a:r>
          </a:p>
          <a:p>
            <a:endParaRPr lang="en-US" dirty="0"/>
          </a:p>
          <a:p>
            <a:r>
              <a:rPr lang="en-US" dirty="0"/>
              <a:t>The key takeaway is that in distributed systems, communication cost can dominate computation cost. Efficient message routing is therefore essential to achieving good performance in parallel systems.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29</a:t>
            </a:fld>
            <a:endParaRPr lang="en-US" altLang="en-US"/>
          </a:p>
        </p:txBody>
      </p:sp>
    </p:spTree>
    <p:extLst>
      <p:ext uri="{BB962C8B-B14F-4D97-AF65-F5344CB8AC3E}">
        <p14:creationId xmlns:p14="http://schemas.microsoft.com/office/powerpoint/2010/main" val="3010093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Non-Uniform Memory Access (NUMA) systems, memory is physically distributed across processors, but logically shared. </a:t>
            </a:r>
          </a:p>
          <a:p>
            <a:endParaRPr lang="en-US" dirty="0"/>
          </a:p>
          <a:p>
            <a:r>
              <a:rPr lang="en-US" dirty="0"/>
              <a:t>Each processor can access all memory, but access time varies depending on whether the memory is local or remote. </a:t>
            </a:r>
          </a:p>
          <a:p>
            <a:endParaRPr lang="en-US" dirty="0"/>
          </a:p>
          <a:p>
            <a:r>
              <a:rPr lang="en-US" dirty="0"/>
              <a:t>NUMA improves scalability by reducing contention for a single memory bus, however it introduces performance challenges related to data locality. Efficient NUMA systems require careful management of memory placement and processor affinity to minimize remote memory access.</a:t>
            </a:r>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30</a:t>
            </a:fld>
            <a:endParaRPr lang="en-US" altLang="en-US"/>
          </a:p>
        </p:txBody>
      </p:sp>
    </p:spTree>
    <p:extLst>
      <p:ext uri="{BB962C8B-B14F-4D97-AF65-F5344CB8AC3E}">
        <p14:creationId xmlns:p14="http://schemas.microsoft.com/office/powerpoint/2010/main" val="308820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Now that we’ve introduced multiprocessors, we need to clarify how they are actually used. There are three related but distinct paradigms: parallel computing, distributed computing, and concurrent computing.</a:t>
            </a:r>
          </a:p>
          <a:p>
            <a:r>
              <a:rPr lang="en-US" dirty="0"/>
              <a:t>Parallel computing refers to multiple processors working together within a single system to solve one problem. Typically, these processors are tightly coupled, may share memory, and are coordinated as part of one architecture. This is what we usually mean when we talk about high-performance computing.</a:t>
            </a:r>
          </a:p>
          <a:p>
            <a:r>
              <a:rPr lang="en-US" dirty="0"/>
              <a:t>Distributed computing, on the other hand, involves multiple independent computers connected by a network. Each system can operate on its own, and tasks are divided across them. These systems may be heterogeneous and are often designed for scalability and fault tolerance rather than tight coordination.</a:t>
            </a:r>
          </a:p>
          <a:p>
            <a:r>
              <a:rPr lang="en-US" dirty="0"/>
              <a:t>Concurrent computing is the broader concept that includes both. It simply means that multiple computations are happening during overlapping time periods, whether they are tightly coupled or completely independent.</a:t>
            </a:r>
          </a:p>
          <a:p>
            <a:r>
              <a:rPr lang="en-US" dirty="0"/>
              <a:t>The key distinction to keep in mind is this: parallel computing is about solving one problem faster using multiple processors, while distributed computing is often about solving many problems or scaling across systems. This distinction will become important when we discuss memory models and communication overhead.</a:t>
            </a:r>
          </a:p>
        </p:txBody>
      </p:sp>
      <p:sp>
        <p:nvSpPr>
          <p:cNvPr id="4" name="Slide Number Placeholder 3"/>
          <p:cNvSpPr>
            <a:spLocks noGrp="1"/>
          </p:cNvSpPr>
          <p:nvPr>
            <p:ph type="sldNum" sz="quarter" idx="5"/>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systems where each processor runs its own operating system,  challenges arise due to the lack of a shared global environment. Unlike shared-memory systems, where a single OS manages all resources, each node in an individual OS system operates independently. There is no inherent global view of memory, processes, or system state, making coordination across the system more complex. Tasks such as process management, scheduling, and resource allocation must be handled locally on each node, while still supporting cooperation across the distributed system.</a:t>
            </a:r>
          </a:p>
          <a:p>
            <a:endParaRPr lang="en-US" dirty="0"/>
          </a:p>
          <a:p>
            <a:r>
              <a:rPr lang="en-US" dirty="0"/>
              <a:t>Primary issues include communication and synchronization. Since there is no shared memory, all coordination must occur through message passing, which introduces latency and requires explicit programming. Ensuring that processes remain synchronized across nodes can be difficult, particularly in the presence of variable communication delays. This also raises the possibility of deadlock or race conditions if communication is not carefully designed.</a:t>
            </a:r>
          </a:p>
          <a:p>
            <a:endParaRPr lang="en-US" dirty="0"/>
          </a:p>
          <a:p>
            <a:r>
              <a:rPr lang="en-US" dirty="0"/>
              <a:t>Another significant challenge is data consistency and distribution. Because each node maintains its own memory, data must be explicitly partitioned and distributed across the system. Keeping data consistent across nodes requires additional communication and coordination, especially when updates occur. Unlike shared memory systems where coherence is handled by hardware, distributed systems rely on software mechanisms, increasing complexity and overhead.</a:t>
            </a:r>
          </a:p>
          <a:p>
            <a:endParaRPr lang="en-US" dirty="0"/>
          </a:p>
          <a:p>
            <a:r>
              <a:rPr lang="en-US" dirty="0"/>
              <a:t>Fault tolerance and system management also become more important in individual OS systems. Since each node operates independently, failures can occur at any point in the system. While this can improve robustness by isolating failures, it also requires mechanisms to detect, recover from, or compensate for node failures. Additionally, debugging and performance monitoring are more difficult because there is no single point of control; developers must consider the behavior of multiple interacting systems rather than a single unified </a:t>
            </a:r>
            <a:r>
              <a:rPr lang="en-US"/>
              <a:t>environment.</a:t>
            </a:r>
            <a:endParaRPr lang="en-US" dirty="0"/>
          </a:p>
          <a:p>
            <a:r>
              <a:rPr lang="en-US" dirty="0"/>
              <a:t>Overall, individual OS systems offer excellent scalability but introduce significant challenges in communication, synchronization, data management, and system coordination. These issues highlight the tradeoff between scalability and complexity, reinforcing the need for careful system and application design in distributed environments.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32</a:t>
            </a:fld>
            <a:endParaRPr lang="en-US" altLang="en-US"/>
          </a:p>
        </p:txBody>
      </p:sp>
    </p:spTree>
    <p:extLst>
      <p:ext uri="{BB962C8B-B14F-4D97-AF65-F5344CB8AC3E}">
        <p14:creationId xmlns:p14="http://schemas.microsoft.com/office/powerpoint/2010/main" val="3778615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Master–slave multiprocessors are a class of parallel systems in which one processor, known as the master, controls the overall execution of the program, while the remaining processors, called slaves, perform tasks assigned to them. The master processor is responsible for scheduling work, distributing tasks, managing data, and coordinating communication, while the slave processors execute the computations and return results to the master. This creates a centralized control structure that simplifies coordination compared to fully distributed systems.</a:t>
            </a:r>
          </a:p>
          <a:p>
            <a:endParaRPr lang="en-US" dirty="0"/>
          </a:p>
          <a:p>
            <a:r>
              <a:rPr lang="en-US" dirty="0"/>
              <a:t>In this model, the master acts as the primary decision-maker, determining what work needs to be done and assigning it to available slave processors. Slaves do not typically initiate work on their own; instead, they wait for instructions from the master. This makes the programming model relatively straightforward, as the complexity of task management and synchronization is concentrated in one place. It is particularly useful for applications where work can be divided into independent tasks that can be processed in parallel and then combined.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33</a:t>
            </a:fld>
            <a:endParaRPr lang="en-US" altLang="en-US"/>
          </a:p>
        </p:txBody>
      </p:sp>
    </p:spTree>
    <p:extLst>
      <p:ext uri="{BB962C8B-B14F-4D97-AF65-F5344CB8AC3E}">
        <p14:creationId xmlns:p14="http://schemas.microsoft.com/office/powerpoint/2010/main" val="4147351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master–slave model introduces potential performance limitations. The master can become a bottleneck if it is responsible for too many tasks, as all communication and coordination must pass through it. As the number of slave processors increases, the master may struggle to keep all processors busy, reducing overall efficiency. This limits the scalability of the model compared to more distributed approaches, where coordination is shared among multiple processors.</a:t>
            </a:r>
          </a:p>
          <a:p>
            <a:endParaRPr lang="en-US" dirty="0"/>
          </a:p>
          <a:p>
            <a:r>
              <a:rPr lang="en-US" dirty="0"/>
              <a:t>Despite these limitations, master–slave multiprocessors are effective for certain types of problems, especially those with clear task decomposition and centralized control requirements. They are often used in early parallel systems and in applications such as task farming, where a central controller distributes independent jobs to a pool of workers. This model highlights the tradeoff between simplicity and scalability, providing an important contrast to fully distributed systems where control is decentralized.</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34</a:t>
            </a:fld>
            <a:endParaRPr lang="en-US" altLang="en-US"/>
          </a:p>
        </p:txBody>
      </p:sp>
    </p:spTree>
    <p:extLst>
      <p:ext uri="{BB962C8B-B14F-4D97-AF65-F5344CB8AC3E}">
        <p14:creationId xmlns:p14="http://schemas.microsoft.com/office/powerpoint/2010/main" val="679867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Symmetric multiprocessing, or SMP, refers to a system in which multiple processors share a common memory and are managed by a single operating system.</a:t>
            </a:r>
          </a:p>
          <a:p>
            <a:r>
              <a:rPr lang="en-US" dirty="0"/>
              <a:t>In an SMP system, all processors are treated equally. Each processor can execute any task, access the same memory, and run the same operating system code. There is no master or slave processor—control is distributed evenly across all processors.</a:t>
            </a:r>
          </a:p>
          <a:p>
            <a:endParaRPr lang="en-US" dirty="0"/>
          </a:p>
          <a:p>
            <a:r>
              <a:rPr lang="en-US" dirty="0"/>
              <a:t>The operating system is responsible for scheduling tasks across the available processors. It decides which processor runs which process or thread, with the goal of balancing load and maximizing performance.</a:t>
            </a:r>
          </a:p>
          <a:p>
            <a:endParaRPr lang="en-US" dirty="0"/>
          </a:p>
          <a:p>
            <a:r>
              <a:rPr lang="en-US" dirty="0"/>
              <a:t>Because all processors share the same memory, communication between them is relatively fast and is typically done through shared variables. However, this also introduces challenges related to synchronization and data consistency.</a:t>
            </a:r>
          </a:p>
          <a:p>
            <a:endParaRPr lang="en-US" dirty="0"/>
          </a:p>
          <a:p>
            <a:r>
              <a:rPr lang="en-US" dirty="0"/>
              <a:t>The operating system must provide mechanisms such as locks, semaphores, and critical sections to ensure that multiple processors do not interfere with each other when accessing shared data.</a:t>
            </a:r>
          </a:p>
          <a:p>
            <a:r>
              <a:rPr lang="en-US" dirty="0"/>
              <a:t>SMP systems are widely used in modern multicore processors, where multiple cores operate under a single OS image.</a:t>
            </a:r>
          </a:p>
          <a:p>
            <a:endParaRPr lang="en-US" dirty="0"/>
          </a:p>
          <a:p>
            <a:r>
              <a:rPr lang="en-US" dirty="0"/>
              <a:t>The key tradeoff is that while SMP systems are easier to program due to shared memory, they face scalability limits. As the number of processors increases, maintaining a consistent and coherent view of memory becomes more difficult and can become a performance bottleneck.</a:t>
            </a:r>
          </a:p>
          <a:p>
            <a:endParaRPr lang="en-US" dirty="0"/>
          </a:p>
          <a:p>
            <a:r>
              <a:rPr lang="en-US" dirty="0"/>
              <a:t>SMP = one OS, shared memory, and similar/equal processors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35</a:t>
            </a:fld>
            <a:endParaRPr lang="en-US" altLang="en-US"/>
          </a:p>
        </p:txBody>
      </p:sp>
    </p:spTree>
    <p:extLst>
      <p:ext uri="{BB962C8B-B14F-4D97-AF65-F5344CB8AC3E}">
        <p14:creationId xmlns:p14="http://schemas.microsoft.com/office/powerpoint/2010/main" val="808251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want to focus on </a:t>
            </a:r>
            <a:r>
              <a:rPr lang="en-US" b="1" dirty="0"/>
              <a:t>bus-based interconnection</a:t>
            </a:r>
            <a:r>
              <a:rPr lang="en-US" dirty="0"/>
              <a:t>, where all processors and devices share a common communication pathway.  Because only one device can use the bus at a time, the system must determine </a:t>
            </a:r>
            <a:r>
              <a:rPr lang="en-US" b="1" dirty="0"/>
              <a:t>which device gets access</a:t>
            </a:r>
            <a:r>
              <a:rPr lang="en-US" dirty="0"/>
              <a:t> when multiple requests occur simultaneously. This is handled through </a:t>
            </a:r>
            <a:r>
              <a:rPr lang="en-US" b="1" dirty="0"/>
              <a:t>bus arbitration</a:t>
            </a:r>
            <a:r>
              <a:rPr lang="en-US" dirty="0"/>
              <a:t>, often based on priority.</a:t>
            </a:r>
          </a:p>
          <a:p>
            <a:endParaRPr lang="en-US" dirty="0"/>
          </a:p>
          <a:p>
            <a:r>
              <a:rPr lang="en-US" dirty="0"/>
              <a:t>Devices may be assigned </a:t>
            </a:r>
            <a:r>
              <a:rPr lang="en-US" b="1" dirty="0"/>
              <a:t>fixed priorities</a:t>
            </a:r>
            <a:r>
              <a:rPr lang="en-US" dirty="0"/>
              <a:t>, where certain processors or I/O devices always have precedence over others. For example, a real-time I/O device might be given higher priority than a general-purpose processor.</a:t>
            </a:r>
          </a:p>
          <a:p>
            <a:endParaRPr lang="en-US" dirty="0"/>
          </a:p>
          <a:p>
            <a:r>
              <a:rPr lang="en-US" dirty="0"/>
              <a:t>Alternatively, systems may use </a:t>
            </a:r>
            <a:r>
              <a:rPr lang="en-US" b="1" dirty="0"/>
              <a:t>dynamic or rotating priority schemes</a:t>
            </a:r>
            <a:r>
              <a:rPr lang="en-US" dirty="0"/>
              <a:t>, such as round-robin arbitration, to ensure fairness and prevent starvation of lower-priority devices.  The key issue in bus-based systems is </a:t>
            </a:r>
            <a:r>
              <a:rPr lang="en-US" b="1" dirty="0"/>
              <a:t>contention</a:t>
            </a:r>
            <a:r>
              <a:rPr lang="en-US" dirty="0"/>
              <a:t>. When many devices attempt to use the bus, delays increase because access must be serialized. Higher-priority devices may proceed quickly, while lower-priority devices may experience longer wait times.  This creates a tradeoff between </a:t>
            </a:r>
            <a:r>
              <a:rPr lang="en-US" b="1" dirty="0"/>
              <a:t>performance and fairness</a:t>
            </a:r>
            <a:r>
              <a:rPr lang="en-US" dirty="0"/>
              <a:t>. </a:t>
            </a:r>
          </a:p>
          <a:p>
            <a:endParaRPr lang="en-US" dirty="0"/>
          </a:p>
          <a:p>
            <a:r>
              <a:rPr lang="en-US" dirty="0"/>
              <a:t>Prioritization improves responsiveness for critical devices but can lead to uneven resource access across the system.</a:t>
            </a:r>
          </a:p>
          <a:p>
            <a:endParaRPr lang="en-US" dirty="0"/>
          </a:p>
          <a:p>
            <a:r>
              <a:rPr lang="en-US" b="1" dirty="0"/>
              <a:t>While bus-based interconnection is simple and effective for small systems, it becomes a bottleneck as the number of processors and devices increases, particularly when priority-based arbitration is required.</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36</a:t>
            </a:fld>
            <a:endParaRPr lang="en-US" altLang="en-US"/>
          </a:p>
        </p:txBody>
      </p:sp>
    </p:spTree>
    <p:extLst>
      <p:ext uri="{BB962C8B-B14F-4D97-AF65-F5344CB8AC3E}">
        <p14:creationId xmlns:p14="http://schemas.microsoft.com/office/powerpoint/2010/main" val="809849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now understand the shared bus concept and its limitations, we will look at alternative ways to interconnect the nodes within massively parallel systems.</a:t>
            </a:r>
          </a:p>
          <a:p>
            <a:endParaRPr lang="en-US" dirty="0"/>
          </a:p>
          <a:p>
            <a:r>
              <a:rPr lang="en-US" dirty="0"/>
              <a:t>Interconnection topologies that have emerged through research efforts have benefits and issues according to the communications environments for which they were designed.</a:t>
            </a:r>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37</a:t>
            </a:fld>
            <a:endParaRPr lang="en-US" altLang="en-US"/>
          </a:p>
        </p:txBody>
      </p:sp>
    </p:spTree>
    <p:extLst>
      <p:ext uri="{BB962C8B-B14F-4D97-AF65-F5344CB8AC3E}">
        <p14:creationId xmlns:p14="http://schemas.microsoft.com/office/powerpoint/2010/main" val="3395894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interconnection networks, we need a set of basic terms that describe how processors communicate.</a:t>
            </a:r>
          </a:p>
          <a:p>
            <a:endParaRPr lang="en-US" dirty="0"/>
          </a:p>
          <a:p>
            <a:r>
              <a:rPr lang="en-US" dirty="0"/>
              <a:t>A </a:t>
            </a:r>
            <a:r>
              <a:rPr lang="en-US" b="1" dirty="0"/>
              <a:t>node</a:t>
            </a:r>
            <a:r>
              <a:rPr lang="en-US" dirty="0"/>
              <a:t> refers to a processor or device in the system. </a:t>
            </a:r>
          </a:p>
          <a:p>
            <a:endParaRPr lang="en-US" dirty="0"/>
          </a:p>
          <a:p>
            <a:r>
              <a:rPr lang="en-US" dirty="0"/>
              <a:t>A </a:t>
            </a:r>
            <a:r>
              <a:rPr lang="en-US" b="1" dirty="0"/>
              <a:t>link</a:t>
            </a:r>
            <a:r>
              <a:rPr lang="en-US" dirty="0"/>
              <a:t> is the physical or logical connection between nodes. Messages travel across links from one node to another.</a:t>
            </a:r>
          </a:p>
          <a:p>
            <a:endParaRPr lang="en-US" dirty="0"/>
          </a:p>
          <a:p>
            <a:r>
              <a:rPr lang="en-US" dirty="0"/>
              <a:t>The </a:t>
            </a:r>
            <a:r>
              <a:rPr lang="en-US" b="1" dirty="0"/>
              <a:t>topology</a:t>
            </a:r>
            <a:r>
              <a:rPr lang="en-US" dirty="0"/>
              <a:t> describes how nodes are connected—such as bus, ring, mesh, or hypercube—and determines the possible paths messages can take.</a:t>
            </a:r>
          </a:p>
          <a:p>
            <a:endParaRPr lang="en-US" dirty="0"/>
          </a:p>
          <a:p>
            <a:r>
              <a:rPr lang="en-US" dirty="0"/>
              <a:t>A </a:t>
            </a:r>
            <a:r>
              <a:rPr lang="en-US" b="1" dirty="0"/>
              <a:t>path</a:t>
            </a:r>
            <a:r>
              <a:rPr lang="en-US" dirty="0"/>
              <a:t> is the route a message follows through the network, and each step along that path is called a </a:t>
            </a:r>
            <a:r>
              <a:rPr lang="en-US" b="1" dirty="0"/>
              <a:t>hop</a:t>
            </a:r>
            <a:r>
              <a:rPr lang="en-US" dirty="0"/>
              <a:t>. The number of hops affects how long it takes for a message to reach its destination.</a:t>
            </a:r>
          </a:p>
          <a:p>
            <a:endParaRPr lang="en-US" b="1" dirty="0"/>
          </a:p>
          <a:p>
            <a:r>
              <a:rPr lang="en-US" b="1" dirty="0"/>
              <a:t>Latency</a:t>
            </a:r>
            <a:r>
              <a:rPr lang="en-US" dirty="0"/>
              <a:t> refers to the time it takes for a message to travel from source to destination. </a:t>
            </a:r>
          </a:p>
          <a:p>
            <a:r>
              <a:rPr lang="en-US" b="1" dirty="0"/>
              <a:t>Bandwidth</a:t>
            </a:r>
            <a:r>
              <a:rPr lang="en-US" dirty="0"/>
              <a:t> refers to how much data can be transmitted over a link in a given amount of time.</a:t>
            </a:r>
          </a:p>
          <a:p>
            <a:endParaRPr lang="en-US" dirty="0"/>
          </a:p>
          <a:p>
            <a:r>
              <a:rPr lang="en-US" dirty="0"/>
              <a:t>Another important concept is </a:t>
            </a:r>
            <a:r>
              <a:rPr lang="en-US" b="1" dirty="0"/>
              <a:t>throughput</a:t>
            </a:r>
            <a:r>
              <a:rPr lang="en-US" dirty="0"/>
              <a:t>, which is the overall rate at which the system can successfully deliver messages.</a:t>
            </a:r>
          </a:p>
          <a:p>
            <a:endParaRPr lang="en-US" dirty="0"/>
          </a:p>
          <a:p>
            <a:r>
              <a:rPr lang="en-US" dirty="0"/>
              <a:t>When multiple messages compete for the same resources, we experience </a:t>
            </a:r>
            <a:r>
              <a:rPr lang="en-US" b="1" dirty="0"/>
              <a:t>contention</a:t>
            </a:r>
            <a:r>
              <a:rPr lang="en-US" dirty="0"/>
              <a:t>, which can lead to delays or congestion in the network.</a:t>
            </a:r>
          </a:p>
          <a:p>
            <a:endParaRPr lang="en-US" dirty="0"/>
          </a:p>
          <a:p>
            <a:r>
              <a:rPr lang="en-US" b="1" dirty="0"/>
              <a:t>Performance in parallel systems depends not only on computation, but on how efficiently data moves through the network.  </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38</a:t>
            </a:fld>
            <a:endParaRPr lang="en-US" altLang="en-US"/>
          </a:p>
        </p:txBody>
      </p:sp>
    </p:spTree>
    <p:extLst>
      <p:ext uri="{BB962C8B-B14F-4D97-AF65-F5344CB8AC3E}">
        <p14:creationId xmlns:p14="http://schemas.microsoft.com/office/powerpoint/2010/main" val="3624871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tradeoffs involve </a:t>
            </a:r>
            <a:r>
              <a:rPr lang="en-US" b="1" dirty="0"/>
              <a:t>latency, bandwidth, cost, reliability and scalability</a:t>
            </a:r>
            <a:r>
              <a:rPr lang="en-US" dirty="0"/>
              <a:t>. Simpler topologies are easier to build but become bottlenecks at scale, while more complex topologies provide better performance but require more sophisticated routing and hardware.</a:t>
            </a:r>
          </a:p>
          <a:p>
            <a:r>
              <a:rPr lang="en-US" dirty="0"/>
              <a:t>The key takeaway is that the interconnection network is just as important as the processors themselves. Poor communication design can limit the performance of even the most powerful parallel system.</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39</a:t>
            </a:fld>
            <a:endParaRPr lang="en-US" altLang="en-US"/>
          </a:p>
        </p:txBody>
      </p:sp>
    </p:spTree>
    <p:extLst>
      <p:ext uri="{BB962C8B-B14F-4D97-AF65-F5344CB8AC3E}">
        <p14:creationId xmlns:p14="http://schemas.microsoft.com/office/powerpoint/2010/main" val="1536061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Diameter gives the max number of links that might be traversed.   Typical </a:t>
            </a:r>
            <a:r>
              <a:rPr lang="en-US" dirty="0" err="1"/>
              <a:t>interprocessor</a:t>
            </a:r>
            <a:r>
              <a:rPr lang="en-US" dirty="0"/>
              <a:t> meshes are square. Adding the torus connections increases cost and bisection bandwidth while decreasing diameter.  Higher bisection bandwidth implies more </a:t>
            </a:r>
            <a:r>
              <a:rPr lang="en-US" dirty="0" err="1"/>
              <a:t>reliabilty</a:t>
            </a:r>
            <a:r>
              <a:rPr lang="en-US" dirty="0"/>
              <a:t>, but think of the tradeoffs.</a:t>
            </a:r>
          </a:p>
          <a:p>
            <a:endParaRPr lang="en-US" dirty="0"/>
          </a:p>
          <a:p>
            <a:r>
              <a:rPr lang="en-US" dirty="0"/>
              <a:t>Square meshes work to minimize distances and decrease statistical variance.</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40</a:t>
            </a:fld>
            <a:endParaRPr lang="en-US" altLang="en-US"/>
          </a:p>
        </p:txBody>
      </p:sp>
    </p:spTree>
    <p:extLst>
      <p:ext uri="{BB962C8B-B14F-4D97-AF65-F5344CB8AC3E}">
        <p14:creationId xmlns:p14="http://schemas.microsoft.com/office/powerpoint/2010/main" val="3416793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processor is connected to its immediate neighbors—typically up, down, left, and right—forming a two-dimensional network. Processors at the edges and corners have fewer connections than those in the interior.</a:t>
            </a:r>
          </a:p>
          <a:p>
            <a:endParaRPr lang="en-US" dirty="0"/>
          </a:p>
          <a:p>
            <a:r>
              <a:rPr lang="en-US" dirty="0"/>
              <a:t>Communication in a mesh occurs through </a:t>
            </a:r>
            <a:r>
              <a:rPr lang="en-US" b="1" dirty="0"/>
              <a:t>message passing</a:t>
            </a:r>
            <a:r>
              <a:rPr lang="en-US" dirty="0"/>
              <a:t>, where data is forwarded from one node to another across the network. Messages may pass through multiple intermediate processors, and each step is called a </a:t>
            </a:r>
            <a:r>
              <a:rPr lang="en-US" b="1" dirty="0"/>
              <a:t>hop</a:t>
            </a:r>
            <a:r>
              <a:rPr lang="en-US" dirty="0"/>
              <a:t>.</a:t>
            </a:r>
          </a:p>
          <a:p>
            <a:endParaRPr lang="en-US" dirty="0"/>
          </a:p>
          <a:p>
            <a:r>
              <a:rPr lang="en-US" dirty="0"/>
              <a:t>The performance of the network depends heavily on the number of hops required to reach a destination. In the worst case, the distance between two nodes is </a:t>
            </a:r>
            <a:r>
              <a:rPr lang="en-US" b="1" dirty="0"/>
              <a:t>(m − 1) + (n − 1)</a:t>
            </a:r>
            <a:r>
              <a:rPr lang="en-US" dirty="0"/>
              <a:t>, which defines the </a:t>
            </a:r>
            <a:r>
              <a:rPr lang="en-US" b="1" dirty="0"/>
              <a:t>diameter</a:t>
            </a:r>
            <a:r>
              <a:rPr lang="en-US" dirty="0"/>
              <a:t> of the mesh.</a:t>
            </a:r>
          </a:p>
          <a:p>
            <a:endParaRPr lang="en-US" dirty="0"/>
          </a:p>
          <a:p>
            <a:r>
              <a:rPr lang="en-US" dirty="0"/>
              <a:t>One advantage of mesh interconnects is their </a:t>
            </a:r>
            <a:r>
              <a:rPr lang="en-US" b="1" dirty="0"/>
              <a:t>regular structure and scalability</a:t>
            </a:r>
            <a:r>
              <a:rPr lang="en-US" dirty="0"/>
              <a:t>. As we increase the number of processors, we can expand the grid in a predictable way.</a:t>
            </a:r>
          </a:p>
          <a:p>
            <a:endParaRPr lang="en-US" dirty="0"/>
          </a:p>
          <a:p>
            <a:r>
              <a:rPr lang="en-US" dirty="0"/>
              <a:t>However, as the system grows, the average distance between processors increases, which can increase communication latency and limit performance.</a:t>
            </a:r>
          </a:p>
          <a:p>
            <a:r>
              <a:rPr lang="en-US" dirty="0"/>
              <a:t>A common enhancement is the </a:t>
            </a:r>
            <a:r>
              <a:rPr lang="en-US" b="1" dirty="0"/>
              <a:t>torus topology</a:t>
            </a:r>
            <a:r>
              <a:rPr lang="en-US" dirty="0"/>
              <a:t>, where the edges wrap around—connecting top to bottom and left to right—reducing the maximum number of hops and improving communication efficiency.</a:t>
            </a:r>
          </a:p>
          <a:p>
            <a:endParaRPr lang="en-US" dirty="0"/>
          </a:p>
          <a:p>
            <a:r>
              <a:rPr lang="en-US" dirty="0"/>
              <a:t>As a point of comparison, another important interconnection structure is the </a:t>
            </a:r>
            <a:r>
              <a:rPr lang="en-US" b="1" dirty="0"/>
              <a:t>hypercube</a:t>
            </a:r>
            <a:r>
              <a:rPr lang="en-US" dirty="0"/>
              <a:t>. In a hypercube with </a:t>
            </a:r>
            <a:r>
              <a:rPr lang="en-US" b="1" dirty="0"/>
              <a:t>2^d processors</a:t>
            </a:r>
            <a:r>
              <a:rPr lang="en-US" dirty="0"/>
              <a:t>, each processor is connected to </a:t>
            </a:r>
            <a:r>
              <a:rPr lang="en-US" b="1" dirty="0"/>
              <a:t>d neighbors</a:t>
            </a:r>
            <a:r>
              <a:rPr lang="en-US" dirty="0"/>
              <a:t>, where d is the number of dimensions.</a:t>
            </a:r>
          </a:p>
          <a:p>
            <a:endParaRPr lang="en-US" dirty="0"/>
          </a:p>
          <a:p>
            <a:r>
              <a:rPr lang="en-US" dirty="0"/>
              <a:t>Unlike a mesh, where distance grows with the physical size of the grid, the hypercube has a </a:t>
            </a:r>
            <a:r>
              <a:rPr lang="en-US" b="1" dirty="0"/>
              <a:t>logarithmic diameter</a:t>
            </a:r>
            <a:r>
              <a:rPr lang="en-US" dirty="0"/>
              <a:t>, meaning the maximum number of hops between any two processors is </a:t>
            </a:r>
            <a:r>
              <a:rPr lang="en-US" b="1" dirty="0"/>
              <a:t>d = log₂(p)</a:t>
            </a:r>
            <a:r>
              <a:rPr lang="en-US" dirty="0"/>
              <a:t>.</a:t>
            </a:r>
          </a:p>
          <a:p>
            <a:endParaRPr lang="en-US" dirty="0"/>
          </a:p>
          <a:p>
            <a:r>
              <a:rPr lang="en-US" dirty="0"/>
              <a:t>This allows hypercube networks to scale more efficiently in terms of communication distance, as the system grows.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41</a:t>
            </a:fld>
            <a:endParaRPr lang="en-US" altLang="en-US"/>
          </a:p>
        </p:txBody>
      </p:sp>
    </p:spTree>
    <p:extLst>
      <p:ext uri="{BB962C8B-B14F-4D97-AF65-F5344CB8AC3E}">
        <p14:creationId xmlns:p14="http://schemas.microsoft.com/office/powerpoint/2010/main" val="334665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a:xfrm>
            <a:off x="609600" y="4194313"/>
            <a:ext cx="5486400" cy="4114800"/>
          </a:xfrm>
        </p:spPr>
        <p:txBody>
          <a:bodyPr/>
          <a:lstStyle/>
          <a:p>
            <a:r>
              <a:rPr lang="en-US" dirty="0"/>
              <a:t>Parallelism exists at multiple levels within multiple computer systems or system components, and it is important to understand how these levels build on each other.</a:t>
            </a:r>
          </a:p>
          <a:p>
            <a:r>
              <a:rPr lang="en-US" dirty="0"/>
              <a:t>At the lowest level, we have </a:t>
            </a:r>
            <a:r>
              <a:rPr lang="en-US" b="1" dirty="0"/>
              <a:t>parallelism within functional units</a:t>
            </a:r>
            <a:r>
              <a:rPr lang="en-US" dirty="0"/>
              <a:t>. This occurs inside the processor itself, particularly in arithmetic and logic units. For example, modern arithmetic units may use techniques such as pipelining or parallel carry computation to perform operations like addition or multiplication more efficiently. Even within a single instruction, multiple hardware elements may be working simultaneously to produce a result.</a:t>
            </a:r>
          </a:p>
          <a:p>
            <a:r>
              <a:rPr lang="en-US" dirty="0"/>
              <a:t>The next level is </a:t>
            </a:r>
            <a:r>
              <a:rPr lang="en-US" b="1" dirty="0"/>
              <a:t>instruction-level parallelism</a:t>
            </a:r>
            <a:r>
              <a:rPr lang="en-US" dirty="0"/>
              <a:t>, or ILP, which we have been focusing on up to this point. This involves executing multiple instructions from a single program at the same time. Techniques such as pipelining, superscalar execution, and out-of-order execution allow different stages of multiple instructions to overlap in time. The key idea is that even within a single thread of execution, we can exploit concurrency.</a:t>
            </a:r>
          </a:p>
          <a:p>
            <a:r>
              <a:rPr lang="en-US" dirty="0"/>
              <a:t>Above that is </a:t>
            </a:r>
            <a:r>
              <a:rPr lang="en-US" b="1" dirty="0"/>
              <a:t>instruction stream parallelism</a:t>
            </a:r>
            <a:r>
              <a:rPr lang="en-US" dirty="0"/>
              <a:t>, often referred to as thread-level parallelism. Here, we are executing multiple independent streams of instructions concurrently. A good example is a dynamic web application, where one thread may handle user interaction, another updates the web page, and another performs data processing in response to user actions. These instruction streams are independent but may interact through shared data.</a:t>
            </a:r>
          </a:p>
          <a:p>
            <a:r>
              <a:rPr lang="en-US" dirty="0"/>
              <a:t>Moving up, we have </a:t>
            </a:r>
            <a:r>
              <a:rPr lang="en-US" b="1" dirty="0"/>
              <a:t>task-level parallelism</a:t>
            </a:r>
            <a:r>
              <a:rPr lang="en-US" dirty="0"/>
              <a:t>, where separate functional components of a system operate concurrently. These tasks may not be directly triggered by user actions. For example, in a web system, a background task might update cached data or trigger system events. In a more embedded or real-time system, such as a ship’s navigation system, sensor updates may trigger a separate task that processes data and updates a display independently of user input.</a:t>
            </a:r>
          </a:p>
          <a:p>
            <a:r>
              <a:rPr lang="en-US" dirty="0"/>
              <a:t>At the highest level, we have </a:t>
            </a:r>
            <a:r>
              <a:rPr lang="en-US" b="1" dirty="0"/>
              <a:t>job-level parallelism</a:t>
            </a:r>
            <a:r>
              <a:rPr lang="en-US" dirty="0"/>
              <a:t>, which is the most coarse-grained form. Here, entirely separate jobs or programs are executed concurrently, often in the background. These jobs may have no interaction with each other and are typically scheduled by the operating system to maximize system utilization. Examples include batch processing, background analytics, or maintenance tasks running alongside interactive applications.</a:t>
            </a:r>
          </a:p>
          <a:p>
            <a:r>
              <a:rPr lang="en-US" dirty="0"/>
              <a:t>The key takeaway is that parallelism is not a single concept—it exists across multiple layers, from hardware circuits all the way up to independent jobs. As we move up these levels, the granularity increases, coordination becomes more complex, and the role of the operating system and software becomes more significant.</a:t>
            </a:r>
          </a:p>
          <a:p>
            <a:r>
              <a:rPr lang="en-US" dirty="0"/>
              <a:t>A question to consider: which level of parallelism gives us the greatest performance improvement, and which level is the most difficult to design and manage?</a:t>
            </a:r>
          </a:p>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several variations of </a:t>
            </a:r>
            <a:r>
              <a:rPr lang="en-US" b="1" dirty="0"/>
              <a:t>tree-based interconnection networks</a:t>
            </a:r>
            <a:r>
              <a:rPr lang="en-US" dirty="0"/>
              <a:t>, all of which organize processors in a hierarchical structure.</a:t>
            </a:r>
          </a:p>
          <a:p>
            <a:endParaRPr lang="en-US" dirty="0"/>
          </a:p>
          <a:p>
            <a:r>
              <a:rPr lang="en-US" dirty="0"/>
              <a:t>The first type is a </a:t>
            </a:r>
            <a:r>
              <a:rPr lang="en-US" b="1" dirty="0"/>
              <a:t>binary tree</a:t>
            </a:r>
            <a:r>
              <a:rPr lang="en-US" dirty="0"/>
              <a:t>, where each node connects to two child nodes. This creates a simple and balanced structure with predictable growth. Communication between nodes proceeds up the tree to a common ancestor and then back down.</a:t>
            </a:r>
          </a:p>
          <a:p>
            <a:endParaRPr lang="en-US" dirty="0"/>
          </a:p>
          <a:p>
            <a:r>
              <a:rPr lang="en-US" dirty="0"/>
              <a:t>The second type is a </a:t>
            </a:r>
            <a:r>
              <a:rPr lang="en-US" b="1" dirty="0"/>
              <a:t>k-</a:t>
            </a:r>
            <a:r>
              <a:rPr lang="en-US" b="1" dirty="0" err="1"/>
              <a:t>ary</a:t>
            </a:r>
            <a:r>
              <a:rPr lang="en-US" b="1" dirty="0"/>
              <a:t> tree</a:t>
            </a:r>
            <a:r>
              <a:rPr lang="en-US" dirty="0"/>
              <a:t>, where each node may have more than two children. Increasing the branching factor reduces the overall depth of the tree, which can decrease communication distance, but it also increases the number of connections required at each node.  All nodes but leaves have k children.</a:t>
            </a:r>
          </a:p>
          <a:p>
            <a:endParaRPr lang="en-US" dirty="0"/>
          </a:p>
          <a:p>
            <a:r>
              <a:rPr lang="en-US" dirty="0"/>
              <a:t>The third variation is a </a:t>
            </a:r>
            <a:r>
              <a:rPr lang="en-US" b="1" dirty="0"/>
              <a:t>fat tree</a:t>
            </a:r>
            <a:r>
              <a:rPr lang="en-US" dirty="0"/>
              <a:t>, which is designed to address bottlenecks found in simple trees. In a fat tree, links closer to the root have greater bandwidth or are duplicated, allowing more traffic to flow through higher levels of the hierarchy. This improves performance when many nodes communicate simultaneously.  </a:t>
            </a:r>
          </a:p>
          <a:p>
            <a:endParaRPr lang="en-US" dirty="0"/>
          </a:p>
          <a:p>
            <a:r>
              <a:rPr lang="en-US" dirty="0"/>
              <a:t>Across all tree structures, communication follows hierarchical paths, and the </a:t>
            </a:r>
            <a:r>
              <a:rPr lang="en-US" b="1" dirty="0"/>
              <a:t>depth of the tree</a:t>
            </a:r>
            <a:r>
              <a:rPr lang="en-US" dirty="0"/>
              <a:t> determines the number of steps required for messages to travel between nodes.</a:t>
            </a:r>
          </a:p>
          <a:p>
            <a:endParaRPr lang="en-US" dirty="0"/>
          </a:p>
          <a:p>
            <a:r>
              <a:rPr lang="en-US" dirty="0"/>
              <a:t>With tree interconnects traffic tends to concentrate near the upper levels, which can create bottlenecks unless additional capacity is provided, as in the fat tree design</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42</a:t>
            </a:fld>
            <a:endParaRPr lang="en-US" altLang="en-US"/>
          </a:p>
        </p:txBody>
      </p:sp>
    </p:spTree>
    <p:extLst>
      <p:ext uri="{BB962C8B-B14F-4D97-AF65-F5344CB8AC3E}">
        <p14:creationId xmlns:p14="http://schemas.microsoft.com/office/powerpoint/2010/main" val="977040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mesh, or matrix, interconnection organizes processors in a grid, typically described as an </a:t>
            </a:r>
            <a:r>
              <a:rPr lang="en-US" b="1" dirty="0"/>
              <a:t>m × n structure</a:t>
            </a:r>
            <a:r>
              <a:rPr lang="en-US" dirty="0"/>
              <a:t>, where processors are arranged in rows and columns and communicate with their nearest neighbors.</a:t>
            </a:r>
          </a:p>
          <a:p>
            <a:endParaRPr lang="en-US" dirty="0"/>
          </a:p>
          <a:p>
            <a:r>
              <a:rPr lang="en-US" dirty="0"/>
              <a:t>This structure is especially well suited for problems that can be mapped onto a grid, such as image processing, scientific simulations, and numerical methods where data naturally has spatial relationships.</a:t>
            </a:r>
          </a:p>
          <a:p>
            <a:endParaRPr lang="en-US" dirty="0"/>
          </a:p>
          <a:p>
            <a:r>
              <a:rPr lang="en-US" dirty="0"/>
              <a:t>In many cases, the mesh is implemented as a </a:t>
            </a:r>
            <a:r>
              <a:rPr lang="en-US" b="1" dirty="0"/>
              <a:t>2D matrix</a:t>
            </a:r>
            <a:r>
              <a:rPr lang="en-US" dirty="0"/>
              <a:t>, where each processor handles a portion of the data and exchanges information with adjacent processors. This allows computations to proceed in parallel while maintaining locality of data.</a:t>
            </a:r>
          </a:p>
          <a:p>
            <a:endParaRPr lang="en-US" dirty="0"/>
          </a:p>
          <a:p>
            <a:r>
              <a:rPr lang="en-US" dirty="0"/>
              <a:t>Several important parallel machines have used mesh or matrix-style interconnects. For example, the ILLIAC IV was an early SIMD machine that organized processing elements in a grid for array-based computations.</a:t>
            </a:r>
          </a:p>
          <a:p>
            <a:endParaRPr lang="en-US" dirty="0"/>
          </a:p>
          <a:p>
            <a:r>
              <a:rPr lang="en-US" dirty="0"/>
              <a:t>Later systems such as the Intel Paragon and the Cray T3D used mesh-based or closely related topologies to support scalable parallel processing.</a:t>
            </a:r>
          </a:p>
          <a:p>
            <a:endParaRPr lang="en-US" dirty="0"/>
          </a:p>
          <a:p>
            <a:r>
              <a:rPr lang="en-US" dirty="0"/>
              <a:t>More modern designs, including many GPU architectures and on-chip networks, continue to use mesh-like interconnects because they map well to physical layouts and scale in a predictable way.</a:t>
            </a:r>
          </a:p>
          <a:p>
            <a:endParaRPr lang="en-US" dirty="0"/>
          </a:p>
          <a:p>
            <a:r>
              <a:rPr lang="en-US" dirty="0"/>
              <a:t>Mesh and matrix interconnects are particularly effective when the </a:t>
            </a:r>
            <a:r>
              <a:rPr lang="en-US" b="1" dirty="0"/>
              <a:t>structure of the computation matches the structure of the network</a:t>
            </a:r>
            <a:r>
              <a:rPr lang="en-US" dirty="0"/>
              <a:t>, allowing efficient local communication and scalable performance.</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43</a:t>
            </a:fld>
            <a:endParaRPr lang="en-US" altLang="en-US"/>
          </a:p>
        </p:txBody>
      </p:sp>
    </p:spTree>
    <p:extLst>
      <p:ext uri="{BB962C8B-B14F-4D97-AF65-F5344CB8AC3E}">
        <p14:creationId xmlns:p14="http://schemas.microsoft.com/office/powerpoint/2010/main" val="4272951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1" indent="-171450" eaLnBrk="1" hangingPunct="1">
              <a:lnSpc>
                <a:spcPct val="80000"/>
              </a:lnSpc>
            </a:pPr>
            <a:r>
              <a:rPr lang="en-US" altLang="en-US" sz="1400" dirty="0"/>
              <a:t>Older versions used circuit switching where a dedicated path was created for the duration of the communication</a:t>
            </a:r>
          </a:p>
          <a:p>
            <a:pPr marL="450850" lvl="1" indent="-171450" eaLnBrk="1" hangingPunct="1">
              <a:lnSpc>
                <a:spcPct val="80000"/>
              </a:lnSpc>
            </a:pPr>
            <a:r>
              <a:rPr lang="en-US" altLang="en-US" sz="1400" dirty="0"/>
              <a:t>More recently, packet switching has been used across the interstitial nodes</a:t>
            </a:r>
          </a:p>
          <a:p>
            <a:pPr marL="450850" lvl="1" indent="-171450" eaLnBrk="1" hangingPunct="1">
              <a:lnSpc>
                <a:spcPct val="80000"/>
              </a:lnSpc>
            </a:pPr>
            <a:r>
              <a:rPr lang="en-US" altLang="en-US" sz="1400" dirty="0"/>
              <a:t>Requires p*b switches</a:t>
            </a:r>
          </a:p>
          <a:p>
            <a:pPr marL="450850" lvl="1" indent="-171450" eaLnBrk="1" hangingPunct="1">
              <a:lnSpc>
                <a:spcPct val="80000"/>
              </a:lnSpc>
            </a:pPr>
            <a:r>
              <a:rPr lang="en-US" altLang="en-US" sz="1400" dirty="0"/>
              <a:t>Examples of machines that employ crossbars include the Sun Ultra HPC 10000 and the Fujitsu VPP500</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45</a:t>
            </a:fld>
            <a:endParaRPr lang="en-US" altLang="en-US"/>
          </a:p>
        </p:txBody>
      </p:sp>
    </p:spTree>
    <p:extLst>
      <p:ext uri="{BB962C8B-B14F-4D97-AF65-F5344CB8AC3E}">
        <p14:creationId xmlns:p14="http://schemas.microsoft.com/office/powerpoint/2010/main" val="2730066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butterfly network</a:t>
            </a:r>
            <a:r>
              <a:rPr lang="en-US" dirty="0"/>
              <a:t> is a multistage interconnection network designed to efficiently route data between processors through a sequence of switching stages.  In this structure, processors are connected through multiple levels of switches, and messages move stage by stage toward their destination. The pattern of connections resembles a butterfly, which gives the network its name.</a:t>
            </a:r>
          </a:p>
          <a:p>
            <a:endParaRPr lang="en-US" dirty="0"/>
          </a:p>
          <a:p>
            <a:r>
              <a:rPr lang="en-US" dirty="0"/>
              <a:t>One important characteristic of butterfly networks is that there is typically </a:t>
            </a:r>
            <a:r>
              <a:rPr lang="en-US" b="1" dirty="0"/>
              <a:t>only one unique path</a:t>
            </a:r>
            <a:r>
              <a:rPr lang="en-US" dirty="0"/>
              <a:t> between a given source and destination pair.</a:t>
            </a:r>
          </a:p>
          <a:p>
            <a:r>
              <a:rPr lang="en-US" dirty="0"/>
              <a:t>This leads to the concept of </a:t>
            </a:r>
            <a:r>
              <a:rPr lang="en-US" b="1" dirty="0"/>
              <a:t>blocking</a:t>
            </a:r>
            <a:r>
              <a:rPr lang="en-US" dirty="0"/>
              <a:t>. Blocking occurs when two or more messages attempt to use the same link or switch at the same time, causing one or more of the messages to be delayed. Because the butterfly network has limited alternate paths, it is considered a </a:t>
            </a:r>
            <a:r>
              <a:rPr lang="en-US" b="1" dirty="0"/>
              <a:t>blocking network</a:t>
            </a:r>
            <a:r>
              <a:rPr lang="en-US" dirty="0"/>
              <a:t>—meaning that contention in one part of the network can prevent other communications from proceeding, even if their endpoints are different.</a:t>
            </a:r>
          </a:p>
          <a:p>
            <a:endParaRPr lang="en-US" dirty="0"/>
          </a:p>
          <a:p>
            <a:r>
              <a:rPr lang="en-US" dirty="0"/>
              <a:t>This is in contrast to </a:t>
            </a:r>
            <a:r>
              <a:rPr lang="en-US" b="1" dirty="0"/>
              <a:t>non-blocking networks</a:t>
            </a:r>
            <a:r>
              <a:rPr lang="en-US" dirty="0"/>
              <a:t>, such as crossbar switches, where multiple independent connections can occur simultaneously without interference. The advantage of the butterfly network is that it provides efficient routing with fewer connections than a fully connected network. However, the tradeoff is the potential for blocking under heavy communication loads.</a:t>
            </a:r>
          </a:p>
          <a:p>
            <a:endParaRPr lang="en-US" dirty="0"/>
          </a:p>
          <a:p>
            <a:r>
              <a:rPr lang="en-US" dirty="0"/>
              <a:t>Butterfly networks are efficient and structured, but their limited path diversity can lead to contention and reduced performance due to blocking.</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46</a:t>
            </a:fld>
            <a:endParaRPr lang="en-US" altLang="en-US"/>
          </a:p>
        </p:txBody>
      </p:sp>
    </p:spTree>
    <p:extLst>
      <p:ext uri="{BB962C8B-B14F-4D97-AF65-F5344CB8AC3E}">
        <p14:creationId xmlns:p14="http://schemas.microsoft.com/office/powerpoint/2010/main" val="2996071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butterfly network, it helps to build one step by step.</a:t>
            </a:r>
          </a:p>
          <a:p>
            <a:r>
              <a:rPr lang="en-US" dirty="0"/>
              <a:t>Start with </a:t>
            </a:r>
            <a:r>
              <a:rPr lang="en-US" b="1" dirty="0"/>
              <a:t>N processors</a:t>
            </a:r>
            <a:r>
              <a:rPr lang="en-US" dirty="0"/>
              <a:t>, where </a:t>
            </a:r>
            <a:r>
              <a:rPr lang="en-US" b="1" dirty="0"/>
              <a:t>N = 2^d</a:t>
            </a:r>
            <a:r>
              <a:rPr lang="en-US" dirty="0"/>
              <a:t>. For example, if d = 3, then we have 8 processors.</a:t>
            </a:r>
          </a:p>
          <a:p>
            <a:r>
              <a:rPr lang="en-US" dirty="0"/>
              <a:t> </a:t>
            </a:r>
          </a:p>
          <a:p>
            <a:r>
              <a:rPr lang="en-US" dirty="0"/>
              <a:t>Next, create </a:t>
            </a:r>
            <a:r>
              <a:rPr lang="en-US" b="1" dirty="0"/>
              <a:t>d stages of switching elements</a:t>
            </a:r>
            <a:r>
              <a:rPr lang="en-US" dirty="0"/>
              <a:t> between the inputs and outputs. Each stage represents one step in routing the message.</a:t>
            </a:r>
          </a:p>
          <a:p>
            <a:endParaRPr lang="en-US" dirty="0"/>
          </a:p>
          <a:p>
            <a:r>
              <a:rPr lang="en-US" dirty="0"/>
              <a:t>At each stage, processors are connected through </a:t>
            </a:r>
            <a:r>
              <a:rPr lang="en-US" b="1" dirty="0"/>
              <a:t>2×2 switches</a:t>
            </a:r>
            <a:r>
              <a:rPr lang="en-US" dirty="0"/>
              <a:t>, which can direct data along one of two possible paths. These switches form the core building blocks of the network.</a:t>
            </a:r>
          </a:p>
          <a:p>
            <a:endParaRPr lang="en-US" dirty="0"/>
          </a:p>
          <a:p>
            <a:r>
              <a:rPr lang="en-US" dirty="0"/>
              <a:t>The key idea is that at each stage, the network examines one bit of the destination address and uses that bit to decide which direction to route the message.</a:t>
            </a:r>
          </a:p>
          <a:p>
            <a:endParaRPr lang="en-US" dirty="0"/>
          </a:p>
          <a:p>
            <a:r>
              <a:rPr lang="en-US" dirty="0"/>
              <a:t>As the message progresses through the stages, each stage routes based on the next bit in the destination address, gradually guiding the message to its final destination.</a:t>
            </a:r>
          </a:p>
          <a:p>
            <a:endParaRPr lang="en-US" dirty="0"/>
          </a:p>
          <a:p>
            <a:r>
              <a:rPr lang="en-US" dirty="0"/>
              <a:t>By the time the message passes through all d stages, it has been fully routed to the correct output node.</a:t>
            </a:r>
          </a:p>
          <a:p>
            <a:endParaRPr lang="en-US" dirty="0"/>
          </a:p>
          <a:p>
            <a:r>
              <a:rPr lang="en-US" dirty="0"/>
              <a:t>The pattern of connections between stages creates the characteristic “butterfly” structure, where paths cross and diverge in a regular way.</a:t>
            </a:r>
          </a:p>
          <a:p>
            <a:endParaRPr lang="en-US" dirty="0"/>
          </a:p>
          <a:p>
            <a:r>
              <a:rPr lang="en-US" dirty="0"/>
              <a:t>A butterfly network is built from simple switching elements arranged in stages, with routing decisions made one bit at a time.</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47</a:t>
            </a:fld>
            <a:endParaRPr lang="en-US" altLang="en-US"/>
          </a:p>
        </p:txBody>
      </p:sp>
    </p:spTree>
    <p:extLst>
      <p:ext uri="{BB962C8B-B14F-4D97-AF65-F5344CB8AC3E}">
        <p14:creationId xmlns:p14="http://schemas.microsoft.com/office/powerpoint/2010/main" val="593652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48</a:t>
            </a:fld>
            <a:endParaRPr lang="en-US" altLang="en-US"/>
          </a:p>
        </p:txBody>
      </p:sp>
    </p:spTree>
    <p:extLst>
      <p:ext uri="{BB962C8B-B14F-4D97-AF65-F5344CB8AC3E}">
        <p14:creationId xmlns:p14="http://schemas.microsoft.com/office/powerpoint/2010/main" val="1288066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butterfly networks grow, the number of processors increases as </a:t>
            </a:r>
            <a:r>
              <a:rPr lang="en-US" b="1" dirty="0"/>
              <a:t>N = 2^d</a:t>
            </a:r>
            <a:r>
              <a:rPr lang="en-US" dirty="0"/>
              <a:t>, where d is the number of stages.</a:t>
            </a:r>
          </a:p>
          <a:p>
            <a:endParaRPr lang="en-US" dirty="0"/>
          </a:p>
          <a:p>
            <a:r>
              <a:rPr lang="en-US" dirty="0"/>
              <a:t>The network itself grows in a structured way, with </a:t>
            </a:r>
            <a:r>
              <a:rPr lang="en-US" b="1" dirty="0"/>
              <a:t>d stages</a:t>
            </a:r>
            <a:r>
              <a:rPr lang="en-US" dirty="0"/>
              <a:t> and </a:t>
            </a:r>
            <a:r>
              <a:rPr lang="en-US" b="1" dirty="0"/>
              <a:t>N nodes per stage</a:t>
            </a:r>
            <a:r>
              <a:rPr lang="en-US" dirty="0"/>
              <a:t>, resulting in a total of </a:t>
            </a:r>
            <a:r>
              <a:rPr lang="en-US" b="1" dirty="0"/>
              <a:t>N × d switching elements</a:t>
            </a:r>
            <a:r>
              <a:rPr lang="en-US" dirty="0"/>
              <a:t>.</a:t>
            </a:r>
          </a:p>
          <a:p>
            <a:endParaRPr lang="en-US" dirty="0"/>
          </a:p>
          <a:p>
            <a:r>
              <a:rPr lang="en-US" dirty="0"/>
              <a:t>This means that the hardware cost of the network grows on the order of </a:t>
            </a:r>
            <a:r>
              <a:rPr lang="en-US" b="1" dirty="0"/>
              <a:t>N log₂(N)</a:t>
            </a:r>
            <a:r>
              <a:rPr lang="en-US" dirty="0"/>
              <a:t>, which is significantly more efficient than a fully connected network, such as a crossbar, which grows on the order of </a:t>
            </a:r>
            <a:r>
              <a:rPr lang="en-US" b="1" dirty="0"/>
              <a:t>N²</a:t>
            </a:r>
            <a:r>
              <a:rPr lang="en-US" dirty="0"/>
              <a:t>.</a:t>
            </a:r>
          </a:p>
          <a:p>
            <a:endParaRPr lang="en-US" dirty="0"/>
          </a:p>
          <a:p>
            <a:r>
              <a:rPr lang="en-US" dirty="0"/>
              <a:t>However, this cost efficiency comes with tradeoffs. As the network grows, the number of stages increases, which adds to the </a:t>
            </a:r>
            <a:r>
              <a:rPr lang="en-US" b="1" dirty="0"/>
              <a:t>latency</a:t>
            </a:r>
            <a:r>
              <a:rPr lang="en-US" dirty="0"/>
              <a:t>, since messages must pass through more switching levels.</a:t>
            </a:r>
          </a:p>
          <a:p>
            <a:endParaRPr lang="en-US" dirty="0"/>
          </a:p>
          <a:p>
            <a:r>
              <a:rPr lang="en-US" dirty="0"/>
              <a:t>Additionally, because there is typically only one path between any source and destination, the likelihood of </a:t>
            </a:r>
            <a:r>
              <a:rPr lang="en-US" b="1" dirty="0"/>
              <a:t>blocking and contention</a:t>
            </a:r>
            <a:r>
              <a:rPr lang="en-US" dirty="0"/>
              <a:t> increases as more processors attempt to communicate simultaneously.</a:t>
            </a:r>
          </a:p>
          <a:p>
            <a:endParaRPr lang="en-US" dirty="0"/>
          </a:p>
          <a:p>
            <a:r>
              <a:rPr lang="en-US" dirty="0"/>
              <a:t>Another cost consideration is the </a:t>
            </a:r>
            <a:r>
              <a:rPr lang="en-US" b="1" dirty="0"/>
              <a:t>complexity of routing and synchronization</a:t>
            </a:r>
            <a:r>
              <a:rPr lang="en-US" dirty="0"/>
              <a:t>, since messages must be coordinated across multiple stages.</a:t>
            </a:r>
          </a:p>
          <a:p>
            <a:endParaRPr lang="en-US" dirty="0"/>
          </a:p>
          <a:p>
            <a:r>
              <a:rPr lang="en-US" dirty="0"/>
              <a:t>Butterfly networks offer a good balance between scalability and hardware cost, growing at </a:t>
            </a:r>
            <a:r>
              <a:rPr lang="en-US" b="1" dirty="0"/>
              <a:t>N log N</a:t>
            </a:r>
            <a:r>
              <a:rPr lang="en-US" dirty="0"/>
              <a:t>, but this comes at the expense of increased latency and the potential for blocking under heavy load.</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49</a:t>
            </a:fld>
            <a:endParaRPr lang="en-US" altLang="en-US"/>
          </a:p>
        </p:txBody>
      </p:sp>
    </p:spTree>
    <p:extLst>
      <p:ext uri="{BB962C8B-B14F-4D97-AF65-F5344CB8AC3E}">
        <p14:creationId xmlns:p14="http://schemas.microsoft.com/office/powerpoint/2010/main" val="2781722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Storm was a massively parallel supercomputer developed in the early 2000s by Sandia National Laboratories in collaboration with Cray. It was one of the first systems designed specifically to achieve </a:t>
            </a:r>
            <a:r>
              <a:rPr lang="en-US" b="1" dirty="0" err="1"/>
              <a:t>terascale</a:t>
            </a:r>
            <a:r>
              <a:rPr lang="en-US" b="1" dirty="0"/>
              <a:t> performance</a:t>
            </a:r>
            <a:r>
              <a:rPr lang="en-US" dirty="0"/>
              <a:t> using a highly scalable architecture.  It used a </a:t>
            </a:r>
            <a:r>
              <a:rPr lang="en-US" b="1" dirty="0"/>
              <a:t>distributed memory model</a:t>
            </a:r>
            <a:r>
              <a:rPr lang="en-US" dirty="0"/>
              <a:t>, where each processor had its own local memory, and processors communicated through </a:t>
            </a:r>
            <a:r>
              <a:rPr lang="en-US" b="1" dirty="0"/>
              <a:t>message passing</a:t>
            </a:r>
            <a:r>
              <a:rPr lang="en-US" dirty="0"/>
              <a:t> rather than shared variables. This allowed the system to scale to thousands of processors without the limitations of global memory access.</a:t>
            </a:r>
          </a:p>
          <a:p>
            <a:endParaRPr lang="en-US" dirty="0"/>
          </a:p>
          <a:p>
            <a:r>
              <a:rPr lang="en-US" dirty="0"/>
              <a:t>The interconnection network in Red Storm was based on a </a:t>
            </a:r>
            <a:r>
              <a:rPr lang="en-US" b="1" dirty="0"/>
              <a:t>3-dimensional mesh/torus topology</a:t>
            </a:r>
            <a:r>
              <a:rPr lang="en-US" dirty="0"/>
              <a:t>, where processors were connected to their neighbors in multiple dimensions. This reduced communication distance and allowed for efficient data movement across the system.  The system supported both </a:t>
            </a:r>
            <a:r>
              <a:rPr lang="en-US" b="1" dirty="0"/>
              <a:t>compute nodes</a:t>
            </a:r>
            <a:r>
              <a:rPr lang="en-US" dirty="0"/>
              <a:t> and </a:t>
            </a:r>
            <a:r>
              <a:rPr lang="en-US" b="1" dirty="0"/>
              <a:t>service/I/O nodes</a:t>
            </a:r>
            <a:r>
              <a:rPr lang="en-US" dirty="0"/>
              <a:t>, separating computation from input/output operations to improve overall efficiency and reliability.</a:t>
            </a:r>
          </a:p>
          <a:p>
            <a:endParaRPr lang="en-US" dirty="0"/>
          </a:p>
          <a:p>
            <a:r>
              <a:rPr lang="en-US" dirty="0"/>
              <a:t>Red Storm was designed with scalability and reliability in mind, allowing portions of the system to be reconfigured or maintained without bringing down the entire machine. From a programming perspective, Red Storm relied heavily on </a:t>
            </a:r>
            <a:r>
              <a:rPr lang="en-US" b="1" dirty="0"/>
              <a:t>message passing models such as MPI</a:t>
            </a:r>
            <a:r>
              <a:rPr lang="en-US" dirty="0"/>
              <a:t>, which required programmers to explicitly manage communication between processors.</a:t>
            </a:r>
          </a:p>
          <a:p>
            <a:endParaRPr lang="en-US" dirty="0"/>
          </a:p>
          <a:p>
            <a:r>
              <a:rPr lang="en-US" dirty="0"/>
              <a:t>The key takeaway is that Red Storm represents a practical implementation of large-scale parallelism, combining </a:t>
            </a:r>
            <a:r>
              <a:rPr lang="en-US" b="1" dirty="0"/>
              <a:t>distributed memory, mesh-based interconnects, and message passing</a:t>
            </a:r>
            <a:r>
              <a:rPr lang="en-US" dirty="0"/>
              <a:t> to achieve high performance at scale.</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54</a:t>
            </a:fld>
            <a:endParaRPr lang="en-US" altLang="en-US"/>
          </a:p>
        </p:txBody>
      </p:sp>
    </p:spTree>
    <p:extLst>
      <p:ext uri="{BB962C8B-B14F-4D97-AF65-F5344CB8AC3E}">
        <p14:creationId xmlns:p14="http://schemas.microsoft.com/office/powerpoint/2010/main" val="15538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interconnection network in Red Storm is based on a </a:t>
            </a:r>
            <a:r>
              <a:rPr lang="en-US" b="1" dirty="0"/>
              <a:t>three-dimensional mesh/torus topology</a:t>
            </a:r>
            <a:r>
              <a:rPr lang="en-US" dirty="0"/>
              <a:t>, designed to support large-scale parallel communication with low latency and high scalability. In this network, each node is connected to its neighbors in </a:t>
            </a:r>
            <a:r>
              <a:rPr lang="en-US" b="1" dirty="0"/>
              <a:t>three dimensions</a:t>
            </a:r>
            <a:r>
              <a:rPr lang="en-US" dirty="0"/>
              <a:t>—commonly referred to as the X, Y, and Z directions. This means that each processor can communicate directly with multiple neighboring nodes, reducing the number of hops required to reach distant nodes.</a:t>
            </a:r>
          </a:p>
          <a:p>
            <a:endParaRPr lang="en-US" dirty="0"/>
          </a:p>
          <a:p>
            <a:r>
              <a:rPr lang="en-US" dirty="0"/>
              <a:t>The use of a </a:t>
            </a:r>
            <a:r>
              <a:rPr lang="en-US" b="1" dirty="0"/>
              <a:t>torus structure</a:t>
            </a:r>
            <a:r>
              <a:rPr lang="en-US" dirty="0"/>
              <a:t> means that the edges of the mesh wrap around, connecting opposite sides. This reduces the maximum distance between nodes and helps balance communication paths across the network. Communication is performed using </a:t>
            </a:r>
            <a:r>
              <a:rPr lang="en-US" b="1" dirty="0"/>
              <a:t>message passing</a:t>
            </a:r>
            <a:r>
              <a:rPr lang="en-US" dirty="0"/>
              <a:t>, where data is explicitly sent from one node to another. Messages are routed through the network, passing through intermediate nodes as needed.  The routing is typically </a:t>
            </a:r>
            <a:r>
              <a:rPr lang="en-US" b="1" dirty="0"/>
              <a:t>deterministic</a:t>
            </a:r>
            <a:r>
              <a:rPr lang="en-US" dirty="0"/>
              <a:t>, meaning that paths are chosen based on node coordinates, which simplifies routing decisions and reduces overhead.</a:t>
            </a:r>
          </a:p>
          <a:p>
            <a:endParaRPr lang="en-US" dirty="0"/>
          </a:p>
          <a:p>
            <a:r>
              <a:rPr lang="en-US" dirty="0"/>
              <a:t>One of the key advantages of this design is its </a:t>
            </a:r>
            <a:r>
              <a:rPr lang="en-US" b="1" dirty="0"/>
              <a:t>scalability</a:t>
            </a:r>
            <a:r>
              <a:rPr lang="en-US" dirty="0"/>
              <a:t>. As more nodes are added, the network expands in three dimensions, keeping communication distances relatively low compared to simpler topologies like a 2D mesh.  Additionally, the network is designed to handle </a:t>
            </a:r>
            <a:r>
              <a:rPr lang="en-US" b="1" dirty="0"/>
              <a:t>high bandwidth and concurrency</a:t>
            </a:r>
            <a:r>
              <a:rPr lang="en-US" dirty="0"/>
              <a:t>, allowing many messages to be in transit simultaneously without overwhelming a central communication point.</a:t>
            </a:r>
          </a:p>
          <a:p>
            <a:endParaRPr lang="en-US" dirty="0"/>
          </a:p>
          <a:p>
            <a:r>
              <a:rPr lang="en-US" dirty="0"/>
              <a:t>The Red Storm network uses a </a:t>
            </a:r>
            <a:r>
              <a:rPr lang="en-US" b="1" dirty="0"/>
              <a:t>3D torus to balance locality, scalability, and communication efficiency</a:t>
            </a:r>
            <a:r>
              <a:rPr lang="en-US" dirty="0"/>
              <a:t>, making it well suited for large-scale scientific and engineering computations.</a:t>
            </a:r>
          </a:p>
          <a:p>
            <a:endParaRPr lang="en-US" dirty="0"/>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56</a:t>
            </a:fld>
            <a:endParaRPr lang="en-US" altLang="en-US"/>
          </a:p>
        </p:txBody>
      </p:sp>
    </p:spTree>
    <p:extLst>
      <p:ext uri="{BB962C8B-B14F-4D97-AF65-F5344CB8AC3E}">
        <p14:creationId xmlns:p14="http://schemas.microsoft.com/office/powerpoint/2010/main" val="4019073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Depiction of organization of processor boards in Red Storm.  </a:t>
            </a:r>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57</a:t>
            </a:fld>
            <a:endParaRPr lang="en-US" altLang="en-US"/>
          </a:p>
        </p:txBody>
      </p:sp>
    </p:spTree>
    <p:extLst>
      <p:ext uri="{BB962C8B-B14F-4D97-AF65-F5344CB8AC3E}">
        <p14:creationId xmlns:p14="http://schemas.microsoft.com/office/powerpoint/2010/main" val="15649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This slide introduces Amdahl’s Law, and the key objective here is to understand the limitations imposed by portions of a program that must be executed in order.</a:t>
            </a:r>
          </a:p>
          <a:p>
            <a:r>
              <a:rPr lang="en-US" dirty="0"/>
              <a:t>We have previously discussed out-of-order execution and dynamic scheduling. Even in those cases, there were segments of code that had to be executed sequentially due to data dependencies or control constraints.</a:t>
            </a:r>
          </a:p>
          <a:p>
            <a:r>
              <a:rPr lang="en-US" dirty="0"/>
              <a:t>That same idea applies here, but now at a larger scale. Instead of looking within a single processor, we are considering execution across multiple functional units, which may reside on the same chip or even be distributed across physically separate systems.</a:t>
            </a:r>
          </a:p>
          <a:p>
            <a:r>
              <a:rPr lang="en-US" dirty="0"/>
              <a:t>The key point is that any portion of the computation that must be done sequentially will limit the overall speedup, regardless of how many processors we add.</a:t>
            </a:r>
          </a:p>
          <a:p>
            <a:r>
              <a:rPr lang="en-US" dirty="0"/>
              <a:t>Speedup is defined as the total execution time of the program when done sequentially, divided by the time required when executed in parallel. This parallel time consists of the sequential portion plus the parallel portion divided among the available processors.</a:t>
            </a:r>
          </a:p>
          <a:p>
            <a:r>
              <a:rPr lang="en-US" dirty="0"/>
              <a:t>In other words, even if we increase the number of processors, the sequential portion remains unchanged, and it becomes the limiting factor in overall performance improvement.</a:t>
            </a:r>
          </a:p>
        </p:txBody>
      </p:sp>
      <p:sp>
        <p:nvSpPr>
          <p:cNvPr id="4" name="Slide Number Placeholder 3"/>
          <p:cNvSpPr>
            <a:spLocks noGrp="1"/>
          </p:cNvSpPr>
          <p:nvPr>
            <p:ph type="sldNum" sz="quarter" idx="5"/>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depicted years, while some time in the past, show the time frames in which the networks that we reviewed were developed.  Now think about the current state of the art,  the Cray 1 has been more than replaced by a computer you can hold in your hand.  Cost and distances have decreased, pushing the concentration of information flow into smaller physical space.  We are looking at the move toward </a:t>
            </a:r>
            <a:r>
              <a:rPr lang="en-US" dirty="0" err="1"/>
              <a:t>ExaOps</a:t>
            </a:r>
            <a:r>
              <a:rPr lang="en-US" dirty="0"/>
              <a:t> through the 2002 time frame, and interconnections along with variations in computer </a:t>
            </a:r>
            <a:r>
              <a:rPr lang="en-US" dirty="0" err="1"/>
              <a:t>cpu</a:t>
            </a:r>
            <a:r>
              <a:rPr lang="en-US" dirty="0"/>
              <a:t> and communications organization have occurred since.  Going forward, ask questions about the modern examples of computer interconnects and how they may approach the problems differently.</a:t>
            </a:r>
          </a:p>
        </p:txBody>
      </p:sp>
      <p:sp>
        <p:nvSpPr>
          <p:cNvPr id="4" name="Slide Number Placeholder 3"/>
          <p:cNvSpPr>
            <a:spLocks noGrp="1"/>
          </p:cNvSpPr>
          <p:nvPr>
            <p:ph type="sldNum" sz="quarter" idx="5"/>
          </p:nvPr>
        </p:nvSpPr>
        <p:spPr/>
        <p:txBody>
          <a:bodyPr/>
          <a:lstStyle/>
          <a:p>
            <a:pPr>
              <a:defRPr/>
            </a:pPr>
            <a:fld id="{5E833A73-D673-4748-8D33-2EAFB053C8F9}" type="slidenum">
              <a:rPr lang="en-US" altLang="en-US" smtClean="0"/>
              <a:pPr>
                <a:defRPr/>
              </a:pPr>
              <a:t>58</a:t>
            </a:fld>
            <a:endParaRPr lang="en-US" altLang="en-US"/>
          </a:p>
        </p:txBody>
      </p:sp>
    </p:spTree>
    <p:extLst>
      <p:ext uri="{BB962C8B-B14F-4D97-AF65-F5344CB8AC3E}">
        <p14:creationId xmlns:p14="http://schemas.microsoft.com/office/powerpoint/2010/main" val="76005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To repeat key points:</a:t>
            </a:r>
          </a:p>
          <a:p>
            <a:r>
              <a:rPr lang="en-US" dirty="0"/>
              <a:t>Speedup measures how much faster a parallel system performs compared to a sequential one.</a:t>
            </a:r>
          </a:p>
          <a:p>
            <a:r>
              <a:rPr lang="en-US" dirty="0"/>
              <a:t>Amdahl’s Law tells us that the serial portion of a program limits overall speedup. Even if we had an infinite number of processors, we cannot eliminate the portion of the code that must be executed sequentially.</a:t>
            </a:r>
          </a:p>
          <a:p>
            <a:r>
              <a:rPr lang="en-US" dirty="0"/>
              <a:t>For example, if 10 percent of the code must be executed in order, then the maximum possible speedup is 10, regardless of how many processors we use.</a:t>
            </a:r>
          </a:p>
          <a:p>
            <a:r>
              <a:rPr lang="en-US" dirty="0"/>
              <a:t>This highlights a critical design insight: adding more processors does not necessarily lead to proportional performance gains.</a:t>
            </a:r>
          </a:p>
          <a:p>
            <a:r>
              <a:rPr lang="en-US" dirty="0"/>
              <a:t>Therefore, optimization efforts should focus not only on increasing parallelism, but also on reducing the sequential portion of the program.</a:t>
            </a:r>
          </a:p>
          <a:p>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Efficiency is the ratio of speedup to number of processors. It reflects how effectively processors are utilized. As processors increase, efficiency typically decreases due to overhead and sequential constraints.</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Multiprocessor examples illustrate how systems achieve parallelism through coordination of multiple processing elements. These demonstrate real-world tradeoffs between performance and complexity.</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When we talk about limitations, it is useful to think in terms of two forms of inertia that slow the adoption of parallel computing.</a:t>
            </a:r>
          </a:p>
          <a:p>
            <a:r>
              <a:rPr lang="en-US" dirty="0"/>
              <a:t>The first is </a:t>
            </a:r>
            <a:r>
              <a:rPr lang="en-US" b="1" dirty="0"/>
              <a:t>application inertia</a:t>
            </a:r>
            <a:r>
              <a:rPr lang="en-US" dirty="0"/>
              <a:t>. There are billions of dollars invested in existing software systems written in languages and designs that do not naturally support parallelism. Rewriting these systems is costly, risky, and often unnecessary from a business perspective. As a result, many systems continue to operate in largely sequential models.</a:t>
            </a:r>
          </a:p>
          <a:p>
            <a:r>
              <a:rPr lang="en-US" dirty="0"/>
              <a:t>The second is </a:t>
            </a:r>
            <a:r>
              <a:rPr lang="en-US" b="1" dirty="0"/>
              <a:t>personnel or programmer inertia</a:t>
            </a:r>
            <a:r>
              <a:rPr lang="en-US" dirty="0"/>
              <a:t>. Many developers simply have not had the opportunity to gain deep experience with parallel programming models. This is not a failure on the part of programmers—it reflects the historical reality that most computing problems could be solved effectively without parallel approaches.</a:t>
            </a:r>
          </a:p>
          <a:p>
            <a:r>
              <a:rPr lang="en-US" dirty="0"/>
              <a:t>In fact, we have already addressed many of the problems that are relatively straightforward to parallelize. What remains are significantly more complex problems, where dependencies, synchronization, and communication make parallel solutions much more difficult to design and implement.</a:t>
            </a:r>
          </a:p>
          <a:p>
            <a:r>
              <a:rPr lang="en-US" dirty="0"/>
              <a:t>Additionally, many business applications do not require this level of complexity, or organizations do not have the time or resources to dedicate senior computer scientists to redesign systems for parallel execution.</a:t>
            </a:r>
          </a:p>
          <a:p>
            <a:r>
              <a:rPr lang="en-US" dirty="0"/>
              <a:t>And this is where you come in. As graduate students, you are being trained to think at this level—to take on the more difficult problems, to understand these constraints, and to develop new approaches that can effectively leverage parallelism where it truly matters.</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13C440C-D560-DC0E-3293-F47B83A76B34}"/>
              </a:ext>
            </a:extLst>
          </p:cNvPr>
          <p:cNvSpPr>
            <a:spLocks noGrp="1" noChangeArrowheads="1"/>
          </p:cNvSpPr>
          <p:nvPr>
            <p:ph type="dt" sz="half" idx="10"/>
          </p:nvPr>
        </p:nvSpPr>
        <p:spPr>
          <a:ln/>
        </p:spPr>
        <p:txBody>
          <a:bodyPr/>
          <a:lstStyle>
            <a:lvl1pPr>
              <a:defRPr/>
            </a:lvl1pPr>
          </a:lstStyle>
          <a:p>
            <a:pPr>
              <a:defRPr/>
            </a:pPr>
            <a:fld id="{DFCE08B5-623A-4408-8F4E-AF40BDBF10EB}" type="datetime1">
              <a:rPr lang="en-US"/>
              <a:pPr>
                <a:defRPr/>
              </a:pPr>
              <a:t>3/24/2026</a:t>
            </a:fld>
            <a:endParaRPr lang="en-US"/>
          </a:p>
        </p:txBody>
      </p:sp>
      <p:sp>
        <p:nvSpPr>
          <p:cNvPr id="5" name="Rectangle 5">
            <a:extLst>
              <a:ext uri="{FF2B5EF4-FFF2-40B4-BE49-F238E27FC236}">
                <a16:creationId xmlns:a16="http://schemas.microsoft.com/office/drawing/2014/main" id="{A53B8A32-29AF-8223-BB53-BF999D29EAEA}"/>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6" name="Rectangle 6">
            <a:extLst>
              <a:ext uri="{FF2B5EF4-FFF2-40B4-BE49-F238E27FC236}">
                <a16:creationId xmlns:a16="http://schemas.microsoft.com/office/drawing/2014/main" id="{AE605FC0-8A60-2588-C55F-F9BF9E35F3DF}"/>
              </a:ext>
            </a:extLst>
          </p:cNvPr>
          <p:cNvSpPr>
            <a:spLocks noGrp="1" noChangeArrowheads="1"/>
          </p:cNvSpPr>
          <p:nvPr>
            <p:ph type="sldNum" sz="quarter" idx="12"/>
          </p:nvPr>
        </p:nvSpPr>
        <p:spPr>
          <a:ln/>
        </p:spPr>
        <p:txBody>
          <a:bodyPr/>
          <a:lstStyle>
            <a:lvl1pPr>
              <a:defRPr/>
            </a:lvl1pPr>
          </a:lstStyle>
          <a:p>
            <a:pPr>
              <a:defRPr/>
            </a:pPr>
            <a:r>
              <a:rPr lang="en-US" altLang="en-US"/>
              <a:t>10-</a:t>
            </a:r>
            <a:fld id="{01E2664B-0281-46ED-BD5A-3C6CA64CDEA5}" type="slidenum">
              <a:rPr lang="en-US" altLang="en-US" smtClean="0"/>
              <a:pPr>
                <a:defRPr/>
              </a:pPr>
              <a:t>‹#›</a:t>
            </a:fld>
            <a:endParaRPr lang="en-US" altLang="en-US"/>
          </a:p>
        </p:txBody>
      </p:sp>
    </p:spTree>
    <p:extLst>
      <p:ext uri="{BB962C8B-B14F-4D97-AF65-F5344CB8AC3E}">
        <p14:creationId xmlns:p14="http://schemas.microsoft.com/office/powerpoint/2010/main" val="322010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3F78CB-A42C-9D7E-99B6-84E958C53484}"/>
              </a:ext>
            </a:extLst>
          </p:cNvPr>
          <p:cNvSpPr>
            <a:spLocks noGrp="1" noChangeArrowheads="1"/>
          </p:cNvSpPr>
          <p:nvPr>
            <p:ph type="dt" sz="half" idx="10"/>
          </p:nvPr>
        </p:nvSpPr>
        <p:spPr>
          <a:ln/>
        </p:spPr>
        <p:txBody>
          <a:bodyPr/>
          <a:lstStyle>
            <a:lvl1pPr>
              <a:defRPr/>
            </a:lvl1pPr>
          </a:lstStyle>
          <a:p>
            <a:pPr>
              <a:defRPr/>
            </a:pPr>
            <a:fld id="{CE38A44B-C192-40C2-BDF8-A4B2ABCB4358}" type="datetime1">
              <a:rPr lang="en-US"/>
              <a:pPr>
                <a:defRPr/>
              </a:pPr>
              <a:t>3/24/2026</a:t>
            </a:fld>
            <a:endParaRPr lang="en-US"/>
          </a:p>
        </p:txBody>
      </p:sp>
      <p:sp>
        <p:nvSpPr>
          <p:cNvPr id="5" name="Rectangle 5">
            <a:extLst>
              <a:ext uri="{FF2B5EF4-FFF2-40B4-BE49-F238E27FC236}">
                <a16:creationId xmlns:a16="http://schemas.microsoft.com/office/drawing/2014/main" id="{1F688456-8A77-1A29-3FC0-689E71FE3888}"/>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6" name="Rectangle 6">
            <a:extLst>
              <a:ext uri="{FF2B5EF4-FFF2-40B4-BE49-F238E27FC236}">
                <a16:creationId xmlns:a16="http://schemas.microsoft.com/office/drawing/2014/main" id="{19E6802D-B6AE-2963-6512-D235BA72A6A2}"/>
              </a:ext>
            </a:extLst>
          </p:cNvPr>
          <p:cNvSpPr>
            <a:spLocks noGrp="1" noChangeArrowheads="1"/>
          </p:cNvSpPr>
          <p:nvPr>
            <p:ph type="sldNum" sz="quarter" idx="12"/>
          </p:nvPr>
        </p:nvSpPr>
        <p:spPr>
          <a:ln/>
        </p:spPr>
        <p:txBody>
          <a:bodyPr/>
          <a:lstStyle>
            <a:lvl1pPr>
              <a:defRPr/>
            </a:lvl1pPr>
          </a:lstStyle>
          <a:p>
            <a:pPr>
              <a:defRPr/>
            </a:pPr>
            <a:r>
              <a:rPr lang="en-US" altLang="en-US"/>
              <a:t>10-</a:t>
            </a:r>
            <a:fld id="{61905872-1E28-44CD-AF10-03086C2D0D1D}" type="slidenum">
              <a:rPr lang="en-US" altLang="en-US" smtClean="0"/>
              <a:pPr>
                <a:defRPr/>
              </a:pPr>
              <a:t>‹#›</a:t>
            </a:fld>
            <a:endParaRPr lang="en-US" altLang="en-US"/>
          </a:p>
        </p:txBody>
      </p:sp>
    </p:spTree>
    <p:extLst>
      <p:ext uri="{BB962C8B-B14F-4D97-AF65-F5344CB8AC3E}">
        <p14:creationId xmlns:p14="http://schemas.microsoft.com/office/powerpoint/2010/main" val="398974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EB7EE6-9F72-C5E9-1928-EEAEFFA7731C}"/>
              </a:ext>
            </a:extLst>
          </p:cNvPr>
          <p:cNvSpPr>
            <a:spLocks noGrp="1" noChangeArrowheads="1"/>
          </p:cNvSpPr>
          <p:nvPr>
            <p:ph type="dt" sz="half" idx="10"/>
          </p:nvPr>
        </p:nvSpPr>
        <p:spPr>
          <a:ln/>
        </p:spPr>
        <p:txBody>
          <a:bodyPr/>
          <a:lstStyle>
            <a:lvl1pPr>
              <a:defRPr/>
            </a:lvl1pPr>
          </a:lstStyle>
          <a:p>
            <a:pPr>
              <a:defRPr/>
            </a:pPr>
            <a:fld id="{DC8604E2-2C95-407D-951A-3180ACBE9EF1}" type="datetime1">
              <a:rPr lang="en-US"/>
              <a:pPr>
                <a:defRPr/>
              </a:pPr>
              <a:t>3/24/2026</a:t>
            </a:fld>
            <a:endParaRPr lang="en-US"/>
          </a:p>
        </p:txBody>
      </p:sp>
      <p:sp>
        <p:nvSpPr>
          <p:cNvPr id="5" name="Rectangle 5">
            <a:extLst>
              <a:ext uri="{FF2B5EF4-FFF2-40B4-BE49-F238E27FC236}">
                <a16:creationId xmlns:a16="http://schemas.microsoft.com/office/drawing/2014/main" id="{868C4CBC-28A4-5DD3-322D-B4DF404D7FC4}"/>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6" name="Rectangle 6">
            <a:extLst>
              <a:ext uri="{FF2B5EF4-FFF2-40B4-BE49-F238E27FC236}">
                <a16:creationId xmlns:a16="http://schemas.microsoft.com/office/drawing/2014/main" id="{0767F599-A12D-5BDC-F7C1-F31A4D429154}"/>
              </a:ext>
            </a:extLst>
          </p:cNvPr>
          <p:cNvSpPr>
            <a:spLocks noGrp="1" noChangeArrowheads="1"/>
          </p:cNvSpPr>
          <p:nvPr>
            <p:ph type="sldNum" sz="quarter" idx="12"/>
          </p:nvPr>
        </p:nvSpPr>
        <p:spPr>
          <a:ln/>
        </p:spPr>
        <p:txBody>
          <a:bodyPr/>
          <a:lstStyle>
            <a:lvl1pPr>
              <a:defRPr/>
            </a:lvl1pPr>
          </a:lstStyle>
          <a:p>
            <a:pPr>
              <a:defRPr/>
            </a:pPr>
            <a:r>
              <a:rPr lang="en-US" altLang="en-US"/>
              <a:t>10-</a:t>
            </a:r>
            <a:fld id="{58C2D40F-8CB5-4A8B-A5D5-B0B982D9392A}" type="slidenum">
              <a:rPr lang="en-US" altLang="en-US" smtClean="0"/>
              <a:pPr>
                <a:defRPr/>
              </a:pPr>
              <a:t>‹#›</a:t>
            </a:fld>
            <a:endParaRPr lang="en-US" altLang="en-US"/>
          </a:p>
        </p:txBody>
      </p:sp>
    </p:spTree>
    <p:extLst>
      <p:ext uri="{BB962C8B-B14F-4D97-AF65-F5344CB8AC3E}">
        <p14:creationId xmlns:p14="http://schemas.microsoft.com/office/powerpoint/2010/main" val="60164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16FDA5F-45B3-ACEC-D433-3B586F1F69F1}"/>
              </a:ext>
            </a:extLst>
          </p:cNvPr>
          <p:cNvSpPr>
            <a:spLocks noGrp="1" noChangeArrowheads="1"/>
          </p:cNvSpPr>
          <p:nvPr>
            <p:ph type="dt" sz="half" idx="10"/>
          </p:nvPr>
        </p:nvSpPr>
        <p:spPr>
          <a:ln/>
        </p:spPr>
        <p:txBody>
          <a:bodyPr/>
          <a:lstStyle>
            <a:lvl1pPr>
              <a:defRPr/>
            </a:lvl1pPr>
          </a:lstStyle>
          <a:p>
            <a:pPr>
              <a:defRPr/>
            </a:pPr>
            <a:fld id="{E9025317-7640-48B6-AFA7-759B5F33A1AB}" type="datetime1">
              <a:rPr lang="en-US"/>
              <a:pPr>
                <a:defRPr/>
              </a:pPr>
              <a:t>3/24/2026</a:t>
            </a:fld>
            <a:endParaRPr lang="en-US"/>
          </a:p>
        </p:txBody>
      </p:sp>
      <p:sp>
        <p:nvSpPr>
          <p:cNvPr id="6" name="Rectangle 5">
            <a:extLst>
              <a:ext uri="{FF2B5EF4-FFF2-40B4-BE49-F238E27FC236}">
                <a16:creationId xmlns:a16="http://schemas.microsoft.com/office/drawing/2014/main" id="{883E8178-F57B-845B-D244-8FF9F076087D}"/>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7" name="Rectangle 6">
            <a:extLst>
              <a:ext uri="{FF2B5EF4-FFF2-40B4-BE49-F238E27FC236}">
                <a16:creationId xmlns:a16="http://schemas.microsoft.com/office/drawing/2014/main" id="{1F57902F-1569-9B72-770F-36B747880E19}"/>
              </a:ext>
            </a:extLst>
          </p:cNvPr>
          <p:cNvSpPr>
            <a:spLocks noGrp="1" noChangeArrowheads="1"/>
          </p:cNvSpPr>
          <p:nvPr>
            <p:ph type="sldNum" sz="quarter" idx="12"/>
          </p:nvPr>
        </p:nvSpPr>
        <p:spPr>
          <a:ln/>
        </p:spPr>
        <p:txBody>
          <a:bodyPr/>
          <a:lstStyle>
            <a:lvl1pPr>
              <a:defRPr/>
            </a:lvl1pPr>
          </a:lstStyle>
          <a:p>
            <a:pPr>
              <a:defRPr/>
            </a:pPr>
            <a:r>
              <a:rPr lang="en-US" altLang="en-US"/>
              <a:t>10-</a:t>
            </a:r>
            <a:fld id="{A457B0FF-44B9-4F2B-8CD4-CE9A8F54FC57}" type="slidenum">
              <a:rPr lang="en-US" altLang="en-US" smtClean="0"/>
              <a:pPr>
                <a:defRPr/>
              </a:pPr>
              <a:t>‹#›</a:t>
            </a:fld>
            <a:endParaRPr lang="en-US" altLang="en-US"/>
          </a:p>
        </p:txBody>
      </p:sp>
    </p:spTree>
    <p:extLst>
      <p:ext uri="{BB962C8B-B14F-4D97-AF65-F5344CB8AC3E}">
        <p14:creationId xmlns:p14="http://schemas.microsoft.com/office/powerpoint/2010/main" val="118411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92CAC7-1342-FCB8-86C4-C0453479AE06}"/>
              </a:ext>
            </a:extLst>
          </p:cNvPr>
          <p:cNvSpPr>
            <a:spLocks noGrp="1" noChangeArrowheads="1"/>
          </p:cNvSpPr>
          <p:nvPr>
            <p:ph type="dt" sz="half" idx="10"/>
          </p:nvPr>
        </p:nvSpPr>
        <p:spPr>
          <a:ln/>
        </p:spPr>
        <p:txBody>
          <a:bodyPr/>
          <a:lstStyle>
            <a:lvl1pPr>
              <a:defRPr/>
            </a:lvl1pPr>
          </a:lstStyle>
          <a:p>
            <a:pPr>
              <a:defRPr/>
            </a:pPr>
            <a:fld id="{5F49807C-428A-4790-9B8E-786DDE72870E}" type="datetime1">
              <a:rPr lang="en-US"/>
              <a:pPr>
                <a:defRPr/>
              </a:pPr>
              <a:t>3/24/2026</a:t>
            </a:fld>
            <a:endParaRPr lang="en-US"/>
          </a:p>
        </p:txBody>
      </p:sp>
      <p:sp>
        <p:nvSpPr>
          <p:cNvPr id="5" name="Rectangle 5">
            <a:extLst>
              <a:ext uri="{FF2B5EF4-FFF2-40B4-BE49-F238E27FC236}">
                <a16:creationId xmlns:a16="http://schemas.microsoft.com/office/drawing/2014/main" id="{A42E7AA1-C8AD-8FD1-BCD1-A6BAD0CDAB86}"/>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6" name="Rectangle 6">
            <a:extLst>
              <a:ext uri="{FF2B5EF4-FFF2-40B4-BE49-F238E27FC236}">
                <a16:creationId xmlns:a16="http://schemas.microsoft.com/office/drawing/2014/main" id="{064BA9E2-BFB2-1BD7-06C2-757299C05C6C}"/>
              </a:ext>
            </a:extLst>
          </p:cNvPr>
          <p:cNvSpPr>
            <a:spLocks noGrp="1" noChangeArrowheads="1"/>
          </p:cNvSpPr>
          <p:nvPr>
            <p:ph type="sldNum" sz="quarter" idx="12"/>
          </p:nvPr>
        </p:nvSpPr>
        <p:spPr>
          <a:ln/>
        </p:spPr>
        <p:txBody>
          <a:bodyPr/>
          <a:lstStyle>
            <a:lvl1pPr>
              <a:defRPr/>
            </a:lvl1pPr>
          </a:lstStyle>
          <a:p>
            <a:pPr>
              <a:defRPr/>
            </a:pPr>
            <a:r>
              <a:rPr lang="en-US" altLang="en-US"/>
              <a:t>10-</a:t>
            </a:r>
            <a:fld id="{4383FFDA-9402-4B20-9737-E721B8E9EDB8}" type="slidenum">
              <a:rPr lang="en-US" altLang="en-US" smtClean="0"/>
              <a:pPr>
                <a:defRPr/>
              </a:pPr>
              <a:t>‹#›</a:t>
            </a:fld>
            <a:endParaRPr lang="en-US" altLang="en-US"/>
          </a:p>
        </p:txBody>
      </p:sp>
    </p:spTree>
    <p:extLst>
      <p:ext uri="{BB962C8B-B14F-4D97-AF65-F5344CB8AC3E}">
        <p14:creationId xmlns:p14="http://schemas.microsoft.com/office/powerpoint/2010/main" val="351678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0051D17-3819-7D82-DC68-C43114E4F3D5}"/>
              </a:ext>
            </a:extLst>
          </p:cNvPr>
          <p:cNvSpPr>
            <a:spLocks noGrp="1" noChangeArrowheads="1"/>
          </p:cNvSpPr>
          <p:nvPr>
            <p:ph type="dt" sz="half" idx="10"/>
          </p:nvPr>
        </p:nvSpPr>
        <p:spPr>
          <a:ln/>
        </p:spPr>
        <p:txBody>
          <a:bodyPr/>
          <a:lstStyle>
            <a:lvl1pPr>
              <a:defRPr/>
            </a:lvl1pPr>
          </a:lstStyle>
          <a:p>
            <a:pPr>
              <a:defRPr/>
            </a:pPr>
            <a:fld id="{2FE1CB6D-3B03-4C13-A95F-971F8F3999C9}" type="datetime1">
              <a:rPr lang="en-US"/>
              <a:pPr>
                <a:defRPr/>
              </a:pPr>
              <a:t>3/24/2026</a:t>
            </a:fld>
            <a:endParaRPr lang="en-US"/>
          </a:p>
        </p:txBody>
      </p:sp>
      <p:sp>
        <p:nvSpPr>
          <p:cNvPr id="5" name="Rectangle 5">
            <a:extLst>
              <a:ext uri="{FF2B5EF4-FFF2-40B4-BE49-F238E27FC236}">
                <a16:creationId xmlns:a16="http://schemas.microsoft.com/office/drawing/2014/main" id="{B34C3FFC-4837-0780-4033-5EBB36EE95E8}"/>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6" name="Rectangle 6">
            <a:extLst>
              <a:ext uri="{FF2B5EF4-FFF2-40B4-BE49-F238E27FC236}">
                <a16:creationId xmlns:a16="http://schemas.microsoft.com/office/drawing/2014/main" id="{CDCDB87A-B322-4EA3-1F78-5AEE2A336E03}"/>
              </a:ext>
            </a:extLst>
          </p:cNvPr>
          <p:cNvSpPr>
            <a:spLocks noGrp="1" noChangeArrowheads="1"/>
          </p:cNvSpPr>
          <p:nvPr>
            <p:ph type="sldNum" sz="quarter" idx="12"/>
          </p:nvPr>
        </p:nvSpPr>
        <p:spPr>
          <a:ln/>
        </p:spPr>
        <p:txBody>
          <a:bodyPr/>
          <a:lstStyle>
            <a:lvl1pPr>
              <a:defRPr/>
            </a:lvl1pPr>
          </a:lstStyle>
          <a:p>
            <a:pPr>
              <a:defRPr/>
            </a:pPr>
            <a:r>
              <a:rPr lang="en-US" altLang="en-US"/>
              <a:t>10-</a:t>
            </a:r>
            <a:fld id="{9109BB45-66E7-4373-9666-9A388A179EA9}" type="slidenum">
              <a:rPr lang="en-US" altLang="en-US" smtClean="0"/>
              <a:pPr>
                <a:defRPr/>
              </a:pPr>
              <a:t>‹#›</a:t>
            </a:fld>
            <a:endParaRPr lang="en-US" altLang="en-US"/>
          </a:p>
        </p:txBody>
      </p:sp>
    </p:spTree>
    <p:extLst>
      <p:ext uri="{BB962C8B-B14F-4D97-AF65-F5344CB8AC3E}">
        <p14:creationId xmlns:p14="http://schemas.microsoft.com/office/powerpoint/2010/main" val="354457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24D7018-874C-30F0-9AB0-9689CAAE45C9}"/>
              </a:ext>
            </a:extLst>
          </p:cNvPr>
          <p:cNvSpPr>
            <a:spLocks noGrp="1" noChangeArrowheads="1"/>
          </p:cNvSpPr>
          <p:nvPr>
            <p:ph type="dt" sz="half" idx="10"/>
          </p:nvPr>
        </p:nvSpPr>
        <p:spPr>
          <a:ln/>
        </p:spPr>
        <p:txBody>
          <a:bodyPr/>
          <a:lstStyle>
            <a:lvl1pPr>
              <a:defRPr/>
            </a:lvl1pPr>
          </a:lstStyle>
          <a:p>
            <a:pPr>
              <a:defRPr/>
            </a:pPr>
            <a:fld id="{E44FAB78-174E-4E33-B145-AF26DEB32202}" type="datetime1">
              <a:rPr lang="en-US"/>
              <a:pPr>
                <a:defRPr/>
              </a:pPr>
              <a:t>3/24/2026</a:t>
            </a:fld>
            <a:endParaRPr lang="en-US"/>
          </a:p>
        </p:txBody>
      </p:sp>
      <p:sp>
        <p:nvSpPr>
          <p:cNvPr id="6" name="Rectangle 5">
            <a:extLst>
              <a:ext uri="{FF2B5EF4-FFF2-40B4-BE49-F238E27FC236}">
                <a16:creationId xmlns:a16="http://schemas.microsoft.com/office/drawing/2014/main" id="{81572B3A-ABDA-B554-8220-7AE367439747}"/>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7" name="Rectangle 6">
            <a:extLst>
              <a:ext uri="{FF2B5EF4-FFF2-40B4-BE49-F238E27FC236}">
                <a16:creationId xmlns:a16="http://schemas.microsoft.com/office/drawing/2014/main" id="{7F5CB41F-2FB2-4AA0-C724-406DAD332E6D}"/>
              </a:ext>
            </a:extLst>
          </p:cNvPr>
          <p:cNvSpPr>
            <a:spLocks noGrp="1" noChangeArrowheads="1"/>
          </p:cNvSpPr>
          <p:nvPr>
            <p:ph type="sldNum" sz="quarter" idx="12"/>
          </p:nvPr>
        </p:nvSpPr>
        <p:spPr>
          <a:ln/>
        </p:spPr>
        <p:txBody>
          <a:bodyPr/>
          <a:lstStyle>
            <a:lvl1pPr>
              <a:defRPr/>
            </a:lvl1pPr>
          </a:lstStyle>
          <a:p>
            <a:pPr>
              <a:defRPr/>
            </a:pPr>
            <a:r>
              <a:rPr lang="en-US" altLang="en-US"/>
              <a:t>10-</a:t>
            </a:r>
            <a:fld id="{BF2FA177-B8D0-4E61-8D62-85380E5FFC3D}" type="slidenum">
              <a:rPr lang="en-US" altLang="en-US" smtClean="0"/>
              <a:pPr>
                <a:defRPr/>
              </a:pPr>
              <a:t>‹#›</a:t>
            </a:fld>
            <a:endParaRPr lang="en-US" altLang="en-US"/>
          </a:p>
        </p:txBody>
      </p:sp>
    </p:spTree>
    <p:extLst>
      <p:ext uri="{BB962C8B-B14F-4D97-AF65-F5344CB8AC3E}">
        <p14:creationId xmlns:p14="http://schemas.microsoft.com/office/powerpoint/2010/main" val="213930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7AEF59-6CD3-03BB-5A44-979008DB434F}"/>
              </a:ext>
            </a:extLst>
          </p:cNvPr>
          <p:cNvSpPr>
            <a:spLocks noGrp="1" noChangeArrowheads="1"/>
          </p:cNvSpPr>
          <p:nvPr>
            <p:ph type="dt" sz="half" idx="10"/>
          </p:nvPr>
        </p:nvSpPr>
        <p:spPr>
          <a:ln/>
        </p:spPr>
        <p:txBody>
          <a:bodyPr/>
          <a:lstStyle>
            <a:lvl1pPr>
              <a:defRPr/>
            </a:lvl1pPr>
          </a:lstStyle>
          <a:p>
            <a:pPr>
              <a:defRPr/>
            </a:pPr>
            <a:fld id="{60FB7178-8FA2-4944-A556-E6B3363B48A8}" type="datetime1">
              <a:rPr lang="en-US"/>
              <a:pPr>
                <a:defRPr/>
              </a:pPr>
              <a:t>3/24/2026</a:t>
            </a:fld>
            <a:endParaRPr lang="en-US"/>
          </a:p>
        </p:txBody>
      </p:sp>
      <p:sp>
        <p:nvSpPr>
          <p:cNvPr id="8" name="Rectangle 5">
            <a:extLst>
              <a:ext uri="{FF2B5EF4-FFF2-40B4-BE49-F238E27FC236}">
                <a16:creationId xmlns:a16="http://schemas.microsoft.com/office/drawing/2014/main" id="{5EF02259-FF68-DFAC-B69E-0CEAC2ACB5C1}"/>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9" name="Rectangle 6">
            <a:extLst>
              <a:ext uri="{FF2B5EF4-FFF2-40B4-BE49-F238E27FC236}">
                <a16:creationId xmlns:a16="http://schemas.microsoft.com/office/drawing/2014/main" id="{325393C0-FBCC-0B3F-4652-9A58AD12B096}"/>
              </a:ext>
            </a:extLst>
          </p:cNvPr>
          <p:cNvSpPr>
            <a:spLocks noGrp="1" noChangeArrowheads="1"/>
          </p:cNvSpPr>
          <p:nvPr>
            <p:ph type="sldNum" sz="quarter" idx="12"/>
          </p:nvPr>
        </p:nvSpPr>
        <p:spPr>
          <a:ln/>
        </p:spPr>
        <p:txBody>
          <a:bodyPr/>
          <a:lstStyle>
            <a:lvl1pPr>
              <a:defRPr/>
            </a:lvl1pPr>
          </a:lstStyle>
          <a:p>
            <a:pPr>
              <a:defRPr/>
            </a:pPr>
            <a:r>
              <a:rPr lang="en-US" altLang="en-US"/>
              <a:t>10-</a:t>
            </a:r>
            <a:fld id="{91F390CB-45FA-45DB-9E68-D88545A83530}" type="slidenum">
              <a:rPr lang="en-US" altLang="en-US" smtClean="0"/>
              <a:pPr>
                <a:defRPr/>
              </a:pPr>
              <a:t>‹#›</a:t>
            </a:fld>
            <a:endParaRPr lang="en-US" altLang="en-US"/>
          </a:p>
        </p:txBody>
      </p:sp>
    </p:spTree>
    <p:extLst>
      <p:ext uri="{BB962C8B-B14F-4D97-AF65-F5344CB8AC3E}">
        <p14:creationId xmlns:p14="http://schemas.microsoft.com/office/powerpoint/2010/main" val="191562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A1CBAC3-1E13-52CC-05A0-AEB80FF2B813}"/>
              </a:ext>
            </a:extLst>
          </p:cNvPr>
          <p:cNvSpPr>
            <a:spLocks noGrp="1" noChangeArrowheads="1"/>
          </p:cNvSpPr>
          <p:nvPr>
            <p:ph type="dt" sz="half" idx="10"/>
          </p:nvPr>
        </p:nvSpPr>
        <p:spPr>
          <a:ln/>
        </p:spPr>
        <p:txBody>
          <a:bodyPr/>
          <a:lstStyle>
            <a:lvl1pPr>
              <a:defRPr/>
            </a:lvl1pPr>
          </a:lstStyle>
          <a:p>
            <a:pPr>
              <a:defRPr/>
            </a:pPr>
            <a:fld id="{64BC9B2F-8A24-474A-A5C0-2E3A9E495E8E}" type="datetime1">
              <a:rPr lang="en-US"/>
              <a:pPr>
                <a:defRPr/>
              </a:pPr>
              <a:t>3/24/2026</a:t>
            </a:fld>
            <a:endParaRPr lang="en-US"/>
          </a:p>
        </p:txBody>
      </p:sp>
      <p:sp>
        <p:nvSpPr>
          <p:cNvPr id="4" name="Rectangle 5">
            <a:extLst>
              <a:ext uri="{FF2B5EF4-FFF2-40B4-BE49-F238E27FC236}">
                <a16:creationId xmlns:a16="http://schemas.microsoft.com/office/drawing/2014/main" id="{BDEC9483-03E5-151F-79C5-FB05319248E4}"/>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5" name="Rectangle 6">
            <a:extLst>
              <a:ext uri="{FF2B5EF4-FFF2-40B4-BE49-F238E27FC236}">
                <a16:creationId xmlns:a16="http://schemas.microsoft.com/office/drawing/2014/main" id="{3B22AA11-2870-E6C0-0A9E-B41DE47E061C}"/>
              </a:ext>
            </a:extLst>
          </p:cNvPr>
          <p:cNvSpPr>
            <a:spLocks noGrp="1" noChangeArrowheads="1"/>
          </p:cNvSpPr>
          <p:nvPr>
            <p:ph type="sldNum" sz="quarter" idx="12"/>
          </p:nvPr>
        </p:nvSpPr>
        <p:spPr>
          <a:ln/>
        </p:spPr>
        <p:txBody>
          <a:bodyPr/>
          <a:lstStyle>
            <a:lvl1pPr>
              <a:defRPr/>
            </a:lvl1pPr>
          </a:lstStyle>
          <a:p>
            <a:pPr>
              <a:defRPr/>
            </a:pPr>
            <a:r>
              <a:rPr lang="en-US" altLang="en-US"/>
              <a:t>10-</a:t>
            </a:r>
            <a:fld id="{B8C85C38-34FB-4711-BCFB-5A1738EAA570}" type="slidenum">
              <a:rPr lang="en-US" altLang="en-US" smtClean="0"/>
              <a:pPr>
                <a:defRPr/>
              </a:pPr>
              <a:t>‹#›</a:t>
            </a:fld>
            <a:endParaRPr lang="en-US" altLang="en-US"/>
          </a:p>
        </p:txBody>
      </p:sp>
    </p:spTree>
    <p:extLst>
      <p:ext uri="{BB962C8B-B14F-4D97-AF65-F5344CB8AC3E}">
        <p14:creationId xmlns:p14="http://schemas.microsoft.com/office/powerpoint/2010/main" val="293590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378E21-10EB-3906-FBD7-8B8164A1140F}"/>
              </a:ext>
            </a:extLst>
          </p:cNvPr>
          <p:cNvSpPr>
            <a:spLocks noGrp="1" noChangeArrowheads="1"/>
          </p:cNvSpPr>
          <p:nvPr>
            <p:ph type="dt" sz="half" idx="10"/>
          </p:nvPr>
        </p:nvSpPr>
        <p:spPr>
          <a:ln/>
        </p:spPr>
        <p:txBody>
          <a:bodyPr/>
          <a:lstStyle>
            <a:lvl1pPr>
              <a:defRPr/>
            </a:lvl1pPr>
          </a:lstStyle>
          <a:p>
            <a:pPr>
              <a:defRPr/>
            </a:pPr>
            <a:fld id="{54B46CAD-7C8E-4B96-B837-94692B5022C3}" type="datetime1">
              <a:rPr lang="en-US"/>
              <a:pPr>
                <a:defRPr/>
              </a:pPr>
              <a:t>3/24/2026</a:t>
            </a:fld>
            <a:endParaRPr lang="en-US"/>
          </a:p>
        </p:txBody>
      </p:sp>
      <p:sp>
        <p:nvSpPr>
          <p:cNvPr id="3" name="Rectangle 5">
            <a:extLst>
              <a:ext uri="{FF2B5EF4-FFF2-40B4-BE49-F238E27FC236}">
                <a16:creationId xmlns:a16="http://schemas.microsoft.com/office/drawing/2014/main" id="{F1B45387-DEA8-AB2A-44DB-A92F17576ABF}"/>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4" name="Rectangle 6">
            <a:extLst>
              <a:ext uri="{FF2B5EF4-FFF2-40B4-BE49-F238E27FC236}">
                <a16:creationId xmlns:a16="http://schemas.microsoft.com/office/drawing/2014/main" id="{50C78440-405D-F8E5-FC93-CCE5398ED416}"/>
              </a:ext>
            </a:extLst>
          </p:cNvPr>
          <p:cNvSpPr>
            <a:spLocks noGrp="1" noChangeArrowheads="1"/>
          </p:cNvSpPr>
          <p:nvPr>
            <p:ph type="sldNum" sz="quarter" idx="12"/>
          </p:nvPr>
        </p:nvSpPr>
        <p:spPr>
          <a:ln/>
        </p:spPr>
        <p:txBody>
          <a:bodyPr/>
          <a:lstStyle>
            <a:lvl1pPr>
              <a:defRPr/>
            </a:lvl1pPr>
          </a:lstStyle>
          <a:p>
            <a:pPr>
              <a:defRPr/>
            </a:pPr>
            <a:r>
              <a:rPr lang="en-US" altLang="en-US"/>
              <a:t>10-</a:t>
            </a:r>
            <a:fld id="{EA583CA0-0D10-462D-AD3D-85F17647E5CC}" type="slidenum">
              <a:rPr lang="en-US" altLang="en-US" smtClean="0"/>
              <a:pPr>
                <a:defRPr/>
              </a:pPr>
              <a:t>‹#›</a:t>
            </a:fld>
            <a:endParaRPr lang="en-US" altLang="en-US"/>
          </a:p>
        </p:txBody>
      </p:sp>
    </p:spTree>
    <p:extLst>
      <p:ext uri="{BB962C8B-B14F-4D97-AF65-F5344CB8AC3E}">
        <p14:creationId xmlns:p14="http://schemas.microsoft.com/office/powerpoint/2010/main" val="122725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FE8DA3-EC6D-E392-A37E-2B5DE1FD7AA9}"/>
              </a:ext>
            </a:extLst>
          </p:cNvPr>
          <p:cNvSpPr>
            <a:spLocks noGrp="1" noChangeArrowheads="1"/>
          </p:cNvSpPr>
          <p:nvPr>
            <p:ph type="dt" sz="half" idx="10"/>
          </p:nvPr>
        </p:nvSpPr>
        <p:spPr>
          <a:ln/>
        </p:spPr>
        <p:txBody>
          <a:bodyPr/>
          <a:lstStyle>
            <a:lvl1pPr>
              <a:defRPr/>
            </a:lvl1pPr>
          </a:lstStyle>
          <a:p>
            <a:pPr>
              <a:defRPr/>
            </a:pPr>
            <a:fld id="{4CD4D3B3-7F21-48A3-B738-3E512B6DDEC1}" type="datetime1">
              <a:rPr lang="en-US"/>
              <a:pPr>
                <a:defRPr/>
              </a:pPr>
              <a:t>3/24/2026</a:t>
            </a:fld>
            <a:endParaRPr lang="en-US"/>
          </a:p>
        </p:txBody>
      </p:sp>
      <p:sp>
        <p:nvSpPr>
          <p:cNvPr id="6" name="Rectangle 5">
            <a:extLst>
              <a:ext uri="{FF2B5EF4-FFF2-40B4-BE49-F238E27FC236}">
                <a16:creationId xmlns:a16="http://schemas.microsoft.com/office/drawing/2014/main" id="{F7A9A104-CB03-40F6-4576-7D97574FA80B}"/>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7" name="Rectangle 6">
            <a:extLst>
              <a:ext uri="{FF2B5EF4-FFF2-40B4-BE49-F238E27FC236}">
                <a16:creationId xmlns:a16="http://schemas.microsoft.com/office/drawing/2014/main" id="{40943452-9821-A776-7D36-5BA4DD371667}"/>
              </a:ext>
            </a:extLst>
          </p:cNvPr>
          <p:cNvSpPr>
            <a:spLocks noGrp="1" noChangeArrowheads="1"/>
          </p:cNvSpPr>
          <p:nvPr>
            <p:ph type="sldNum" sz="quarter" idx="12"/>
          </p:nvPr>
        </p:nvSpPr>
        <p:spPr>
          <a:ln/>
        </p:spPr>
        <p:txBody>
          <a:bodyPr/>
          <a:lstStyle>
            <a:lvl1pPr>
              <a:defRPr/>
            </a:lvl1pPr>
          </a:lstStyle>
          <a:p>
            <a:pPr>
              <a:defRPr/>
            </a:pPr>
            <a:r>
              <a:rPr lang="en-US" altLang="en-US"/>
              <a:t>10-</a:t>
            </a:r>
            <a:fld id="{3A98A7BD-2A8D-48BC-9989-A59B64CBC7E4}" type="slidenum">
              <a:rPr lang="en-US" altLang="en-US" smtClean="0"/>
              <a:pPr>
                <a:defRPr/>
              </a:pPr>
              <a:t>‹#›</a:t>
            </a:fld>
            <a:endParaRPr lang="en-US" altLang="en-US"/>
          </a:p>
        </p:txBody>
      </p:sp>
    </p:spTree>
    <p:extLst>
      <p:ext uri="{BB962C8B-B14F-4D97-AF65-F5344CB8AC3E}">
        <p14:creationId xmlns:p14="http://schemas.microsoft.com/office/powerpoint/2010/main" val="162743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F33322C-58B8-0448-4B4D-1C4D39EF6199}"/>
              </a:ext>
            </a:extLst>
          </p:cNvPr>
          <p:cNvSpPr>
            <a:spLocks noGrp="1" noChangeArrowheads="1"/>
          </p:cNvSpPr>
          <p:nvPr>
            <p:ph type="dt" sz="half" idx="10"/>
          </p:nvPr>
        </p:nvSpPr>
        <p:spPr>
          <a:ln/>
        </p:spPr>
        <p:txBody>
          <a:bodyPr/>
          <a:lstStyle>
            <a:lvl1pPr>
              <a:defRPr/>
            </a:lvl1pPr>
          </a:lstStyle>
          <a:p>
            <a:pPr>
              <a:defRPr/>
            </a:pPr>
            <a:fld id="{993236E9-A9EE-4B46-AB65-940A31CC1AE8}" type="datetime1">
              <a:rPr lang="en-US"/>
              <a:pPr>
                <a:defRPr/>
              </a:pPr>
              <a:t>3/24/2026</a:t>
            </a:fld>
            <a:endParaRPr lang="en-US"/>
          </a:p>
        </p:txBody>
      </p:sp>
      <p:sp>
        <p:nvSpPr>
          <p:cNvPr id="6" name="Rectangle 5">
            <a:extLst>
              <a:ext uri="{FF2B5EF4-FFF2-40B4-BE49-F238E27FC236}">
                <a16:creationId xmlns:a16="http://schemas.microsoft.com/office/drawing/2014/main" id="{101DDF12-75F0-D0C5-E690-A932AF0210E3}"/>
              </a:ext>
            </a:extLst>
          </p:cNvPr>
          <p:cNvSpPr>
            <a:spLocks noGrp="1" noChangeArrowheads="1"/>
          </p:cNvSpPr>
          <p:nvPr>
            <p:ph type="ftr" sz="quarter" idx="11"/>
          </p:nvPr>
        </p:nvSpPr>
        <p:spPr>
          <a:ln/>
        </p:spPr>
        <p:txBody>
          <a:bodyPr/>
          <a:lstStyle>
            <a:lvl1pPr>
              <a:defRPr/>
            </a:lvl1pPr>
          </a:lstStyle>
          <a:p>
            <a:pPr>
              <a:defRPr/>
            </a:pPr>
            <a:r>
              <a:rPr lang="en-US"/>
              <a:t>CS61 Computer Architecture</a:t>
            </a:r>
          </a:p>
        </p:txBody>
      </p:sp>
      <p:sp>
        <p:nvSpPr>
          <p:cNvPr id="7" name="Rectangle 6">
            <a:extLst>
              <a:ext uri="{FF2B5EF4-FFF2-40B4-BE49-F238E27FC236}">
                <a16:creationId xmlns:a16="http://schemas.microsoft.com/office/drawing/2014/main" id="{588E7004-ABC3-FAF6-3082-781B0EC2880B}"/>
              </a:ext>
            </a:extLst>
          </p:cNvPr>
          <p:cNvSpPr>
            <a:spLocks noGrp="1" noChangeArrowheads="1"/>
          </p:cNvSpPr>
          <p:nvPr>
            <p:ph type="sldNum" sz="quarter" idx="12"/>
          </p:nvPr>
        </p:nvSpPr>
        <p:spPr>
          <a:ln/>
        </p:spPr>
        <p:txBody>
          <a:bodyPr/>
          <a:lstStyle>
            <a:lvl1pPr>
              <a:defRPr/>
            </a:lvl1pPr>
          </a:lstStyle>
          <a:p>
            <a:pPr>
              <a:defRPr/>
            </a:pPr>
            <a:r>
              <a:rPr lang="en-US" altLang="en-US"/>
              <a:t>10-</a:t>
            </a:r>
            <a:fld id="{AE4E9BDE-D5D4-4E88-8F50-688C5436298D}" type="slidenum">
              <a:rPr lang="en-US" altLang="en-US" smtClean="0"/>
              <a:pPr>
                <a:defRPr/>
              </a:pPr>
              <a:t>‹#›</a:t>
            </a:fld>
            <a:endParaRPr lang="en-US" altLang="en-US"/>
          </a:p>
        </p:txBody>
      </p:sp>
    </p:spTree>
    <p:extLst>
      <p:ext uri="{BB962C8B-B14F-4D97-AF65-F5344CB8AC3E}">
        <p14:creationId xmlns:p14="http://schemas.microsoft.com/office/powerpoint/2010/main" val="162154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195359-BDD9-6731-B287-0184104B2F20}"/>
              </a:ext>
            </a:extLst>
          </p:cNvPr>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E91BE74-88F9-060F-EE81-C0FE1FEFC06D}"/>
              </a:ext>
            </a:extLst>
          </p:cNvPr>
          <p:cNvSpPr>
            <a:spLocks noGrp="1" noChangeArrowheads="1"/>
          </p:cNvSpPr>
          <p:nvPr>
            <p:ph type="body" idx="1"/>
          </p:nvPr>
        </p:nvSpPr>
        <p:spPr bwMode="auto">
          <a:xfrm>
            <a:off x="457200" y="11430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BE9E66-BDB0-B3F3-678C-2A7FEF584F82}"/>
              </a:ext>
            </a:extLst>
          </p:cNvPr>
          <p:cNvSpPr>
            <a:spLocks noGrp="1" noChangeArrowheads="1"/>
          </p:cNvSpPr>
          <p:nvPr>
            <p:ph type="dt" sz="half" idx="2"/>
          </p:nvPr>
        </p:nvSpPr>
        <p:spPr bwMode="auto">
          <a:xfrm>
            <a:off x="457200" y="6248400"/>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1A947831-D822-45A8-99CD-0CD609B2A429}" type="datetime1">
              <a:rPr lang="en-US"/>
              <a:pPr>
                <a:defRPr/>
              </a:pPr>
              <a:t>3/24/2026</a:t>
            </a:fld>
            <a:endParaRPr lang="en-US"/>
          </a:p>
        </p:txBody>
      </p:sp>
      <p:sp>
        <p:nvSpPr>
          <p:cNvPr id="1029" name="Rectangle 5">
            <a:extLst>
              <a:ext uri="{FF2B5EF4-FFF2-40B4-BE49-F238E27FC236}">
                <a16:creationId xmlns:a16="http://schemas.microsoft.com/office/drawing/2014/main" id="{CC570E83-EFDF-915E-F325-A424E42BA6E1}"/>
              </a:ext>
            </a:extLst>
          </p:cNvPr>
          <p:cNvSpPr>
            <a:spLocks noGrp="1" noChangeArrowheads="1"/>
          </p:cNvSpPr>
          <p:nvPr>
            <p:ph type="ftr" sz="quarter" idx="3"/>
          </p:nvPr>
        </p:nvSpPr>
        <p:spPr bwMode="auto">
          <a:xfrm>
            <a:off x="2286000" y="6248400"/>
            <a:ext cx="480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CS61 Computer Architecture</a:t>
            </a:r>
          </a:p>
        </p:txBody>
      </p:sp>
      <p:sp>
        <p:nvSpPr>
          <p:cNvPr id="1030" name="Rectangle 6">
            <a:extLst>
              <a:ext uri="{FF2B5EF4-FFF2-40B4-BE49-F238E27FC236}">
                <a16:creationId xmlns:a16="http://schemas.microsoft.com/office/drawing/2014/main" id="{2AA19FBA-F619-C3E0-C589-06A41CCC4280}"/>
              </a:ext>
            </a:extLst>
          </p:cNvPr>
          <p:cNvSpPr>
            <a:spLocks noGrp="1" noChangeArrowheads="1"/>
          </p:cNvSpPr>
          <p:nvPr>
            <p:ph type="sldNum" sz="quarter" idx="4"/>
          </p:nvPr>
        </p:nvSpPr>
        <p:spPr bwMode="auto">
          <a:xfrm>
            <a:off x="73152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en-US" altLang="en-US"/>
              <a:t>10-</a:t>
            </a:r>
            <a:fld id="{94402A5F-C681-46E6-A060-AB613F9C9DFD}" type="slidenum">
              <a:rPr lang="en-US" altLang="en-US" smtClean="0"/>
              <a:pPr>
                <a:defRPr/>
              </a:pPr>
              <a:t>‹#›</a:t>
            </a:fld>
            <a:endParaRPr lang="en-US" altLang="en-US"/>
          </a:p>
        </p:txBody>
      </p:sp>
      <p:pic>
        <p:nvPicPr>
          <p:cNvPr id="1031" name="Picture 12" descr="GWLogo">
            <a:extLst>
              <a:ext uri="{FF2B5EF4-FFF2-40B4-BE49-F238E27FC236}">
                <a16:creationId xmlns:a16="http://schemas.microsoft.com/office/drawing/2014/main" id="{F9314AB8-425E-FC8D-B9D5-5A617558CCD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53400" y="5029200"/>
            <a:ext cx="8683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a:extLst>
              <a:ext uri="{FF2B5EF4-FFF2-40B4-BE49-F238E27FC236}">
                <a16:creationId xmlns:a16="http://schemas.microsoft.com/office/drawing/2014/main" id="{336DBA79-1286-AC84-4ABF-AFB1532F8B49}"/>
              </a:ext>
            </a:extLst>
          </p:cNvPr>
          <p:cNvSpPr txBox="1">
            <a:spLocks noChangeArrowheads="1"/>
          </p:cNvSpPr>
          <p:nvPr userDrawn="1"/>
        </p:nvSpPr>
        <p:spPr bwMode="auto">
          <a:xfrm>
            <a:off x="365125" y="722313"/>
            <a:ext cx="184150" cy="366712"/>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3" name="Line 9">
            <a:extLst>
              <a:ext uri="{FF2B5EF4-FFF2-40B4-BE49-F238E27FC236}">
                <a16:creationId xmlns:a16="http://schemas.microsoft.com/office/drawing/2014/main" id="{789349DD-9129-7400-6E1B-16550629EE54}"/>
              </a:ext>
            </a:extLst>
          </p:cNvPr>
          <p:cNvSpPr>
            <a:spLocks noChangeShapeType="1"/>
          </p:cNvSpPr>
          <p:nvPr userDrawn="1"/>
        </p:nvSpPr>
        <p:spPr bwMode="auto">
          <a:xfrm>
            <a:off x="533400" y="99060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en.wikipedia.org/wiki/Connection_Machine"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longnow.org/ideas/richard-feynman-and-the-connection-machin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Connection_Machi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Colossus_compu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en.wikipedia.org/wiki/WARP_(systolic_arra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arallel_compu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n.wikipedia.org/wiki/Concurrent_computing" TargetMode="External"/><Relationship Id="rId4" Type="http://schemas.openxmlformats.org/officeDocument/2006/relationships/hyperlink" Target="https://en.wikipedia.org/wiki/Distributed_computing" TargetMode="Externa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7.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731F9C1-ED7E-2361-1C5F-8D97EAF6908E}"/>
              </a:ext>
            </a:extLst>
          </p:cNvPr>
          <p:cNvSpPr>
            <a:spLocks noGrp="1" noChangeArrowheads="1"/>
          </p:cNvSpPr>
          <p:nvPr>
            <p:ph type="ctrTitle"/>
          </p:nvPr>
        </p:nvSpPr>
        <p:spPr/>
        <p:txBody>
          <a:bodyPr/>
          <a:lstStyle/>
          <a:p>
            <a:pPr eaLnBrk="1" hangingPunct="1"/>
            <a:r>
              <a:rPr lang="en-US" altLang="en-US"/>
              <a:t>CS6461 – Computer Architecture</a:t>
            </a:r>
            <a:br>
              <a:rPr lang="en-US" altLang="en-US"/>
            </a:br>
            <a:r>
              <a:rPr lang="en-US" altLang="en-US"/>
              <a:t>Fall 2021</a:t>
            </a:r>
            <a:br>
              <a:rPr lang="en-US" altLang="en-US"/>
            </a:br>
            <a:r>
              <a:rPr lang="en-US" altLang="en-US" i="1"/>
              <a:t>Morris Lancaster - Lecturer</a:t>
            </a:r>
            <a:br>
              <a:rPr lang="en-US" altLang="en-US"/>
            </a:br>
            <a:r>
              <a:rPr lang="en-US" altLang="en-US" sz="1800" i="1"/>
              <a:t>Adapted from Professor Stephen Kaisler’s Notes</a:t>
            </a:r>
          </a:p>
        </p:txBody>
      </p:sp>
      <p:sp>
        <p:nvSpPr>
          <p:cNvPr id="3075" name="Rectangle 3">
            <a:extLst>
              <a:ext uri="{FF2B5EF4-FFF2-40B4-BE49-F238E27FC236}">
                <a16:creationId xmlns:a16="http://schemas.microsoft.com/office/drawing/2014/main" id="{0C484F3D-2DDD-A245-38E7-8143F435CE4A}"/>
              </a:ext>
            </a:extLst>
          </p:cNvPr>
          <p:cNvSpPr>
            <a:spLocks noGrp="1" noChangeArrowheads="1"/>
          </p:cNvSpPr>
          <p:nvPr>
            <p:ph type="subTitle" idx="1"/>
          </p:nvPr>
        </p:nvSpPr>
        <p:spPr/>
        <p:txBody>
          <a:bodyPr/>
          <a:lstStyle/>
          <a:p>
            <a:pPr eaLnBrk="1" hangingPunct="1"/>
            <a:r>
              <a:rPr lang="en-US" altLang="en-US" b="1"/>
              <a:t>Lecture 10</a:t>
            </a:r>
          </a:p>
          <a:p>
            <a:pPr eaLnBrk="1" hangingPunct="1"/>
            <a:r>
              <a:rPr lang="en-US" altLang="en-US" b="1"/>
              <a:t>High Performance Computing: Multiprocessors</a:t>
            </a:r>
            <a:r>
              <a:rPr lang="en-US" alt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a:extLst>
              <a:ext uri="{FF2B5EF4-FFF2-40B4-BE49-F238E27FC236}">
                <a16:creationId xmlns:a16="http://schemas.microsoft.com/office/drawing/2014/main" id="{56531ED7-716F-B0B3-7C11-E19F65F4BB2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B31C1B9B-C394-4E1A-A840-95453ACFC100}" type="datetime1">
              <a:rPr lang="en-US" altLang="en-US" sz="1400" smtClean="0"/>
              <a:pPr>
                <a:spcBef>
                  <a:spcPct val="0"/>
                </a:spcBef>
                <a:buFontTx/>
                <a:buNone/>
              </a:pPr>
              <a:t>3/24/2026</a:t>
            </a:fld>
            <a:endParaRPr lang="en-US" altLang="en-US" sz="1400"/>
          </a:p>
        </p:txBody>
      </p:sp>
      <p:sp>
        <p:nvSpPr>
          <p:cNvPr id="12291" name="Footer Placeholder 4">
            <a:extLst>
              <a:ext uri="{FF2B5EF4-FFF2-40B4-BE49-F238E27FC236}">
                <a16:creationId xmlns:a16="http://schemas.microsoft.com/office/drawing/2014/main" id="{F74A3DB2-DAF2-8F3E-B51F-3CE9B8E0D0A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2292" name="Slide Number Placeholder 5">
            <a:extLst>
              <a:ext uri="{FF2B5EF4-FFF2-40B4-BE49-F238E27FC236}">
                <a16:creationId xmlns:a16="http://schemas.microsoft.com/office/drawing/2014/main" id="{F6655912-D122-6C46-E7E4-CA4A5B364B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585A633C-D19E-45C0-85B5-D6DA189CD41D}" type="slidenum">
              <a:rPr lang="en-US" altLang="en-US" sz="1400" smtClean="0"/>
              <a:pPr>
                <a:spcBef>
                  <a:spcPct val="0"/>
                </a:spcBef>
                <a:buFontTx/>
                <a:buNone/>
              </a:pPr>
              <a:t>10</a:t>
            </a:fld>
            <a:endParaRPr lang="en-US" altLang="en-US" sz="1400"/>
          </a:p>
        </p:txBody>
      </p:sp>
      <p:sp>
        <p:nvSpPr>
          <p:cNvPr id="12293" name="Rectangle 2">
            <a:extLst>
              <a:ext uri="{FF2B5EF4-FFF2-40B4-BE49-F238E27FC236}">
                <a16:creationId xmlns:a16="http://schemas.microsoft.com/office/drawing/2014/main" id="{94A36B65-581B-072E-C9D8-556F689D7798}"/>
              </a:ext>
            </a:extLst>
          </p:cNvPr>
          <p:cNvSpPr>
            <a:spLocks noGrp="1" noChangeArrowheads="1"/>
          </p:cNvSpPr>
          <p:nvPr>
            <p:ph type="title"/>
          </p:nvPr>
        </p:nvSpPr>
        <p:spPr/>
        <p:txBody>
          <a:bodyPr/>
          <a:lstStyle/>
          <a:p>
            <a:pPr eaLnBrk="1" hangingPunct="1"/>
            <a:r>
              <a:rPr lang="en-US" altLang="en-US"/>
              <a:t>The Path to PetaFLOPS</a:t>
            </a:r>
          </a:p>
        </p:txBody>
      </p:sp>
      <p:pic>
        <p:nvPicPr>
          <p:cNvPr id="12294" name="Picture 1">
            <a:extLst>
              <a:ext uri="{FF2B5EF4-FFF2-40B4-BE49-F238E27FC236}">
                <a16:creationId xmlns:a16="http://schemas.microsoft.com/office/drawing/2014/main" id="{91007519-3EA3-7889-E730-B1D230391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49338"/>
            <a:ext cx="5410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03D5A7A2-CAFA-98E8-1344-AB0465D693C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2CD78CBA-2F09-4DD7-B2CA-2EF183005312}" type="datetime1">
              <a:rPr lang="en-US" altLang="en-US" sz="1400" smtClean="0"/>
              <a:pPr>
                <a:spcBef>
                  <a:spcPct val="0"/>
                </a:spcBef>
                <a:buFontTx/>
                <a:buNone/>
              </a:pPr>
              <a:t>3/24/2026</a:t>
            </a:fld>
            <a:endParaRPr lang="en-US" altLang="en-US" sz="1400"/>
          </a:p>
        </p:txBody>
      </p:sp>
      <p:sp>
        <p:nvSpPr>
          <p:cNvPr id="13315" name="Footer Placeholder 4">
            <a:extLst>
              <a:ext uri="{FF2B5EF4-FFF2-40B4-BE49-F238E27FC236}">
                <a16:creationId xmlns:a16="http://schemas.microsoft.com/office/drawing/2014/main" id="{54C771E5-33B7-3E37-0C13-CB25CFB1E2A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3316" name="Slide Number Placeholder 5">
            <a:extLst>
              <a:ext uri="{FF2B5EF4-FFF2-40B4-BE49-F238E27FC236}">
                <a16:creationId xmlns:a16="http://schemas.microsoft.com/office/drawing/2014/main" id="{F3546D0E-2C5C-F39F-A2A1-DD8232C3D4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16493954-7D74-4ED8-AE46-87582942AEFC}" type="slidenum">
              <a:rPr lang="en-US" altLang="en-US" sz="1400" smtClean="0"/>
              <a:pPr>
                <a:spcBef>
                  <a:spcPct val="0"/>
                </a:spcBef>
                <a:buFontTx/>
                <a:buNone/>
              </a:pPr>
              <a:t>11</a:t>
            </a:fld>
            <a:endParaRPr lang="en-US" altLang="en-US" sz="1400"/>
          </a:p>
        </p:txBody>
      </p:sp>
      <p:sp>
        <p:nvSpPr>
          <p:cNvPr id="13317" name="Rectangle 2">
            <a:extLst>
              <a:ext uri="{FF2B5EF4-FFF2-40B4-BE49-F238E27FC236}">
                <a16:creationId xmlns:a16="http://schemas.microsoft.com/office/drawing/2014/main" id="{B5441B06-3DA6-1783-520A-1A8C5935276F}"/>
              </a:ext>
            </a:extLst>
          </p:cNvPr>
          <p:cNvSpPr>
            <a:spLocks noGrp="1" noChangeArrowheads="1"/>
          </p:cNvSpPr>
          <p:nvPr>
            <p:ph type="title"/>
          </p:nvPr>
        </p:nvSpPr>
        <p:spPr/>
        <p:txBody>
          <a:bodyPr/>
          <a:lstStyle/>
          <a:p>
            <a:pPr eaLnBrk="1" hangingPunct="1"/>
            <a:r>
              <a:rPr lang="en-US" altLang="en-US"/>
              <a:t>The Path to PetaFLOPS - Training</a:t>
            </a:r>
          </a:p>
        </p:txBody>
      </p:sp>
      <p:pic>
        <p:nvPicPr>
          <p:cNvPr id="13318" name="Picture 1">
            <a:extLst>
              <a:ext uri="{FF2B5EF4-FFF2-40B4-BE49-F238E27FC236}">
                <a16:creationId xmlns:a16="http://schemas.microsoft.com/office/drawing/2014/main" id="{83A5C738-0208-987A-A7FE-B7F99453A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1143000"/>
            <a:ext cx="63976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a:extLst>
              <a:ext uri="{FF2B5EF4-FFF2-40B4-BE49-F238E27FC236}">
                <a16:creationId xmlns:a16="http://schemas.microsoft.com/office/drawing/2014/main" id="{639368F6-6A51-5419-36EC-C3DCB8E4B87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B3BABEF-21D3-4294-89F9-9D5537C3207D}" type="datetime1">
              <a:rPr lang="en-US" altLang="en-US" sz="1400" smtClean="0"/>
              <a:pPr>
                <a:spcBef>
                  <a:spcPct val="0"/>
                </a:spcBef>
                <a:buFontTx/>
                <a:buNone/>
              </a:pPr>
              <a:t>3/24/2026</a:t>
            </a:fld>
            <a:endParaRPr lang="en-US" altLang="en-US" sz="1400"/>
          </a:p>
        </p:txBody>
      </p:sp>
      <p:sp>
        <p:nvSpPr>
          <p:cNvPr id="14339" name="Footer Placeholder 4">
            <a:extLst>
              <a:ext uri="{FF2B5EF4-FFF2-40B4-BE49-F238E27FC236}">
                <a16:creationId xmlns:a16="http://schemas.microsoft.com/office/drawing/2014/main" id="{DF4361C4-AE47-CF4B-BCD8-7F350D08B5C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4340" name="Slide Number Placeholder 5">
            <a:extLst>
              <a:ext uri="{FF2B5EF4-FFF2-40B4-BE49-F238E27FC236}">
                <a16:creationId xmlns:a16="http://schemas.microsoft.com/office/drawing/2014/main" id="{8185F683-A230-0F9B-D5CE-82C88A4C31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527B823D-AA97-4F42-9C40-32A623EE02A4}" type="slidenum">
              <a:rPr lang="en-US" altLang="en-US" sz="1400" smtClean="0"/>
              <a:pPr>
                <a:spcBef>
                  <a:spcPct val="0"/>
                </a:spcBef>
                <a:buFontTx/>
                <a:buNone/>
              </a:pPr>
              <a:t>12</a:t>
            </a:fld>
            <a:endParaRPr lang="en-US" altLang="en-US" sz="1400"/>
          </a:p>
        </p:txBody>
      </p:sp>
      <p:sp>
        <p:nvSpPr>
          <p:cNvPr id="14341" name="Rectangle 2">
            <a:extLst>
              <a:ext uri="{FF2B5EF4-FFF2-40B4-BE49-F238E27FC236}">
                <a16:creationId xmlns:a16="http://schemas.microsoft.com/office/drawing/2014/main" id="{146A6FE3-717F-7A14-061C-066977247985}"/>
              </a:ext>
            </a:extLst>
          </p:cNvPr>
          <p:cNvSpPr>
            <a:spLocks noGrp="1" noChangeArrowheads="1"/>
          </p:cNvSpPr>
          <p:nvPr>
            <p:ph type="title"/>
          </p:nvPr>
        </p:nvSpPr>
        <p:spPr/>
        <p:txBody>
          <a:bodyPr/>
          <a:lstStyle/>
          <a:p>
            <a:pPr eaLnBrk="1" hangingPunct="1"/>
            <a:r>
              <a:rPr lang="en-US" altLang="en-US"/>
              <a:t>Michael Flynn’s Hardware Taxonomy</a:t>
            </a:r>
          </a:p>
        </p:txBody>
      </p:sp>
      <p:sp>
        <p:nvSpPr>
          <p:cNvPr id="14342" name="Rectangle 3">
            <a:extLst>
              <a:ext uri="{FF2B5EF4-FFF2-40B4-BE49-F238E27FC236}">
                <a16:creationId xmlns:a16="http://schemas.microsoft.com/office/drawing/2014/main" id="{2FFA0F1D-F250-E0C9-80A7-4D8ABD61B878}"/>
              </a:ext>
            </a:extLst>
          </p:cNvPr>
          <p:cNvSpPr>
            <a:spLocks noGrp="1" noChangeArrowheads="1"/>
          </p:cNvSpPr>
          <p:nvPr>
            <p:ph type="body" idx="1"/>
          </p:nvPr>
        </p:nvSpPr>
        <p:spPr>
          <a:xfrm>
            <a:off x="457200" y="1143000"/>
            <a:ext cx="7696200" cy="5059363"/>
          </a:xfrm>
        </p:spPr>
        <p:txBody>
          <a:bodyPr/>
          <a:lstStyle/>
          <a:p>
            <a:pPr eaLnBrk="1" hangingPunct="1">
              <a:lnSpc>
                <a:spcPct val="80000"/>
              </a:lnSpc>
            </a:pPr>
            <a:r>
              <a:rPr lang="en-US" altLang="en-US" sz="1800"/>
              <a:t>I: Instruction Stream				D: Data Stream</a:t>
            </a:r>
          </a:p>
          <a:p>
            <a:pPr eaLnBrk="1" hangingPunct="1">
              <a:lnSpc>
                <a:spcPct val="80000"/>
              </a:lnSpc>
            </a:pPr>
            <a:endParaRPr lang="en-US" altLang="en-US" sz="1800" i="1"/>
          </a:p>
          <a:p>
            <a:pPr eaLnBrk="1" hangingPunct="1">
              <a:lnSpc>
                <a:spcPct val="80000"/>
              </a:lnSpc>
            </a:pPr>
            <a:endParaRPr lang="en-US" altLang="en-US" sz="1800" i="1"/>
          </a:p>
          <a:p>
            <a:pPr eaLnBrk="1" hangingPunct="1">
              <a:lnSpc>
                <a:spcPct val="80000"/>
              </a:lnSpc>
            </a:pPr>
            <a:endParaRPr lang="en-US" altLang="en-US" sz="1800" i="1"/>
          </a:p>
          <a:p>
            <a:pPr eaLnBrk="1" hangingPunct="1">
              <a:lnSpc>
                <a:spcPct val="80000"/>
              </a:lnSpc>
            </a:pPr>
            <a:endParaRPr lang="en-US" altLang="en-US" sz="1800" i="1"/>
          </a:p>
          <a:p>
            <a:pPr eaLnBrk="1" hangingPunct="1">
              <a:lnSpc>
                <a:spcPct val="80000"/>
              </a:lnSpc>
            </a:pPr>
            <a:r>
              <a:rPr lang="en-US" altLang="en-US" sz="1800" i="1"/>
              <a:t>SI:	Single Instruction Stream (a)</a:t>
            </a:r>
          </a:p>
          <a:p>
            <a:pPr lvl="1" eaLnBrk="1" hangingPunct="1">
              <a:lnSpc>
                <a:spcPct val="80000"/>
              </a:lnSpc>
            </a:pPr>
            <a:r>
              <a:rPr lang="en-US" altLang="en-US" sz="1600"/>
              <a:t>All processors execute the same instruction in the same cycle</a:t>
            </a:r>
          </a:p>
          <a:p>
            <a:pPr lvl="1" eaLnBrk="1" hangingPunct="1">
              <a:lnSpc>
                <a:spcPct val="80000"/>
              </a:lnSpc>
            </a:pPr>
            <a:r>
              <a:rPr lang="en-US" altLang="en-US" sz="1600"/>
              <a:t>Instruction may be conditional</a:t>
            </a:r>
          </a:p>
          <a:p>
            <a:pPr lvl="1" eaLnBrk="1" hangingPunct="1">
              <a:lnSpc>
                <a:spcPct val="80000"/>
              </a:lnSpc>
            </a:pPr>
            <a:r>
              <a:rPr lang="en-US" altLang="en-US" sz="1600"/>
              <a:t>in Multiprocessors, control processor issues the instruction</a:t>
            </a:r>
          </a:p>
          <a:p>
            <a:pPr eaLnBrk="1" hangingPunct="1">
              <a:lnSpc>
                <a:spcPct val="80000"/>
              </a:lnSpc>
            </a:pPr>
            <a:r>
              <a:rPr lang="en-US" altLang="en-US" sz="1800"/>
              <a:t>MI:	Multiple Instruction Stream (c)</a:t>
            </a:r>
          </a:p>
          <a:p>
            <a:pPr lvl="1" eaLnBrk="1" hangingPunct="1">
              <a:lnSpc>
                <a:spcPct val="80000"/>
              </a:lnSpc>
            </a:pPr>
            <a:r>
              <a:rPr lang="en-US" altLang="en-US" sz="1600"/>
              <a:t>Different processors may be simultaneously executing different instructions</a:t>
            </a:r>
          </a:p>
          <a:p>
            <a:pPr eaLnBrk="1" hangingPunct="1">
              <a:lnSpc>
                <a:spcPct val="80000"/>
              </a:lnSpc>
            </a:pPr>
            <a:r>
              <a:rPr lang="en-US" altLang="en-US" sz="1800"/>
              <a:t>SD:	Single Data Stream (d)</a:t>
            </a:r>
          </a:p>
          <a:p>
            <a:pPr lvl="1" eaLnBrk="1" hangingPunct="1">
              <a:lnSpc>
                <a:spcPct val="80000"/>
              </a:lnSpc>
            </a:pPr>
            <a:r>
              <a:rPr lang="en-US" altLang="en-US" sz="1600"/>
              <a:t>All processors operate on the same data item (e.g., copies of it) at the same time</a:t>
            </a:r>
          </a:p>
          <a:p>
            <a:pPr eaLnBrk="1" hangingPunct="1">
              <a:lnSpc>
                <a:spcPct val="80000"/>
              </a:lnSpc>
            </a:pPr>
            <a:r>
              <a:rPr lang="en-US" altLang="en-US" sz="1800"/>
              <a:t>MD:	Multiple Data Stream (b)</a:t>
            </a:r>
          </a:p>
          <a:p>
            <a:pPr lvl="1" eaLnBrk="1" hangingPunct="1">
              <a:lnSpc>
                <a:spcPct val="80000"/>
              </a:lnSpc>
            </a:pPr>
            <a:r>
              <a:rPr lang="en-US" altLang="en-US" sz="1600"/>
              <a:t>Different processors may be simultaneously operating on different data items</a:t>
            </a:r>
          </a:p>
          <a:p>
            <a:pPr lvl="1" eaLnBrk="1" hangingPunct="1">
              <a:lnSpc>
                <a:spcPct val="80000"/>
              </a:lnSpc>
            </a:pPr>
            <a:r>
              <a:rPr lang="en-US" altLang="en-US" sz="1600"/>
              <a:t>Multiplying a coefficient vector by a data vector (e.g., in filtering)</a:t>
            </a:r>
          </a:p>
          <a:p>
            <a:pPr lvl="1" eaLnBrk="1" hangingPunct="1">
              <a:lnSpc>
                <a:spcPct val="80000"/>
              </a:lnSpc>
              <a:buFontTx/>
              <a:buNone/>
            </a:pPr>
            <a:r>
              <a:rPr lang="en-US" altLang="en-US" sz="1600" i="1"/>
              <a:t>				y</a:t>
            </a:r>
            <a:r>
              <a:rPr lang="en-US" altLang="en-US" sz="1600"/>
              <a:t>[</a:t>
            </a:r>
            <a:r>
              <a:rPr lang="en-US" altLang="en-US" sz="1600" i="1"/>
              <a:t>i</a:t>
            </a:r>
            <a:r>
              <a:rPr lang="en-US" altLang="en-US" sz="1600"/>
              <a:t>] := </a:t>
            </a:r>
            <a:r>
              <a:rPr lang="en-US" altLang="en-US" sz="1600" i="1"/>
              <a:t>c</a:t>
            </a:r>
            <a:r>
              <a:rPr lang="en-US" altLang="en-US" sz="1600"/>
              <a:t>[</a:t>
            </a:r>
            <a:r>
              <a:rPr lang="en-US" altLang="en-US" sz="1600" i="1"/>
              <a:t>i</a:t>
            </a:r>
            <a:r>
              <a:rPr lang="en-US" altLang="en-US" sz="1600"/>
              <a:t>] </a:t>
            </a:r>
            <a:r>
              <a:rPr lang="en-US" altLang="en-US" sz="1600">
                <a:sym typeface="Symbol" panose="05050102010706020507" pitchFamily="18" charset="2"/>
              </a:rPr>
              <a:t></a:t>
            </a:r>
            <a:r>
              <a:rPr lang="en-US" altLang="en-US" sz="1600"/>
              <a:t> </a:t>
            </a:r>
            <a:r>
              <a:rPr lang="en-US" altLang="en-US" sz="1600" i="1"/>
              <a:t>x</a:t>
            </a:r>
            <a:r>
              <a:rPr lang="en-US" altLang="en-US" sz="1600"/>
              <a:t>[</a:t>
            </a:r>
            <a:r>
              <a:rPr lang="en-US" altLang="en-US" sz="1600" i="1"/>
              <a:t>i</a:t>
            </a:r>
            <a:r>
              <a:rPr lang="en-US" altLang="en-US" sz="1600"/>
              <a:t>], 0 </a:t>
            </a:r>
            <a:r>
              <a:rPr lang="en-US" altLang="en-US" sz="1600">
                <a:sym typeface="Symbol" panose="05050102010706020507" pitchFamily="18" charset="2"/>
              </a:rPr>
              <a:t></a:t>
            </a:r>
            <a:r>
              <a:rPr lang="en-US" altLang="en-US" sz="1600"/>
              <a:t> </a:t>
            </a:r>
            <a:r>
              <a:rPr lang="en-US" altLang="en-US" sz="1600" i="1"/>
              <a:t>i</a:t>
            </a:r>
            <a:r>
              <a:rPr lang="en-US" altLang="en-US" sz="1600"/>
              <a:t> &lt; </a:t>
            </a:r>
            <a:r>
              <a:rPr lang="en-US" altLang="en-US" sz="1600" i="1"/>
              <a:t>n</a:t>
            </a:r>
            <a:r>
              <a:rPr lang="en-US" altLang="en-US" sz="1600"/>
              <a:t> </a:t>
            </a:r>
          </a:p>
        </p:txBody>
      </p:sp>
      <p:pic>
        <p:nvPicPr>
          <p:cNvPr id="14343" name="Picture 4" descr="FlynnNotation">
            <a:extLst>
              <a:ext uri="{FF2B5EF4-FFF2-40B4-BE49-F238E27FC236}">
                <a16:creationId xmlns:a16="http://schemas.microsoft.com/office/drawing/2014/main" id="{FFCECDA1-5DEC-C25C-B6D1-49D2C980C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71600"/>
            <a:ext cx="2590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a:extLst>
              <a:ext uri="{FF2B5EF4-FFF2-40B4-BE49-F238E27FC236}">
                <a16:creationId xmlns:a16="http://schemas.microsoft.com/office/drawing/2014/main" id="{D8242154-1C1C-4F6E-AA6C-7E23AC38547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754E2D2-7644-4133-B5AC-524BD11AD327}" type="datetime1">
              <a:rPr lang="en-US" altLang="en-US" sz="1400" smtClean="0"/>
              <a:pPr>
                <a:spcBef>
                  <a:spcPct val="0"/>
                </a:spcBef>
                <a:buFontTx/>
                <a:buNone/>
              </a:pPr>
              <a:t>3/24/2026</a:t>
            </a:fld>
            <a:endParaRPr lang="en-US" altLang="en-US" sz="1400"/>
          </a:p>
        </p:txBody>
      </p:sp>
      <p:sp>
        <p:nvSpPr>
          <p:cNvPr id="15363" name="Footer Placeholder 4">
            <a:extLst>
              <a:ext uri="{FF2B5EF4-FFF2-40B4-BE49-F238E27FC236}">
                <a16:creationId xmlns:a16="http://schemas.microsoft.com/office/drawing/2014/main" id="{B049C610-9EBD-FBBD-C9F9-AA388F8C55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5364" name="Slide Number Placeholder 5">
            <a:extLst>
              <a:ext uri="{FF2B5EF4-FFF2-40B4-BE49-F238E27FC236}">
                <a16:creationId xmlns:a16="http://schemas.microsoft.com/office/drawing/2014/main" id="{1D13CB63-E49D-AD23-E856-CD8AE11E9A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25C465EE-2742-4749-A2D1-488D80664935}" type="slidenum">
              <a:rPr lang="en-US" altLang="en-US" sz="1400" smtClean="0"/>
              <a:pPr>
                <a:spcBef>
                  <a:spcPct val="0"/>
                </a:spcBef>
                <a:buFontTx/>
                <a:buNone/>
              </a:pPr>
              <a:t>13</a:t>
            </a:fld>
            <a:endParaRPr lang="en-US" altLang="en-US" sz="1400"/>
          </a:p>
        </p:txBody>
      </p:sp>
      <p:sp>
        <p:nvSpPr>
          <p:cNvPr id="15365" name="Rectangle 2">
            <a:extLst>
              <a:ext uri="{FF2B5EF4-FFF2-40B4-BE49-F238E27FC236}">
                <a16:creationId xmlns:a16="http://schemas.microsoft.com/office/drawing/2014/main" id="{E3868401-8585-B60E-D57E-2C6E1FD2265B}"/>
              </a:ext>
            </a:extLst>
          </p:cNvPr>
          <p:cNvSpPr>
            <a:spLocks noGrp="1" noChangeArrowheads="1"/>
          </p:cNvSpPr>
          <p:nvPr>
            <p:ph type="title"/>
          </p:nvPr>
        </p:nvSpPr>
        <p:spPr/>
        <p:txBody>
          <a:bodyPr/>
          <a:lstStyle/>
          <a:p>
            <a:pPr eaLnBrk="1" hangingPunct="1"/>
            <a:r>
              <a:rPr lang="en-US" altLang="en-US"/>
              <a:t>Taxonomy Visual</a:t>
            </a:r>
          </a:p>
        </p:txBody>
      </p:sp>
      <p:pic>
        <p:nvPicPr>
          <p:cNvPr id="15366" name="Picture 4" descr="Flynn-JohnsonCategories">
            <a:extLst>
              <a:ext uri="{FF2B5EF4-FFF2-40B4-BE49-F238E27FC236}">
                <a16:creationId xmlns:a16="http://schemas.microsoft.com/office/drawing/2014/main" id="{6BC4C8EB-4EDE-E1DF-B009-2F2D7CF61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2296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a:extLst>
              <a:ext uri="{FF2B5EF4-FFF2-40B4-BE49-F238E27FC236}">
                <a16:creationId xmlns:a16="http://schemas.microsoft.com/office/drawing/2014/main" id="{ADA3DDAC-D411-4309-6E1B-5B110E2F43E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2BF28949-47AF-4F27-8F8A-A58052A517A1}" type="datetime1">
              <a:rPr lang="en-US" altLang="en-US" sz="1400" smtClean="0"/>
              <a:pPr>
                <a:spcBef>
                  <a:spcPct val="0"/>
                </a:spcBef>
                <a:buFontTx/>
                <a:buNone/>
              </a:pPr>
              <a:t>3/24/2026</a:t>
            </a:fld>
            <a:endParaRPr lang="en-US" altLang="en-US" sz="1400"/>
          </a:p>
        </p:txBody>
      </p:sp>
      <p:sp>
        <p:nvSpPr>
          <p:cNvPr id="16387" name="Footer Placeholder 4">
            <a:extLst>
              <a:ext uri="{FF2B5EF4-FFF2-40B4-BE49-F238E27FC236}">
                <a16:creationId xmlns:a16="http://schemas.microsoft.com/office/drawing/2014/main" id="{F260888A-888E-53BA-2675-03852223737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6388" name="Slide Number Placeholder 5">
            <a:extLst>
              <a:ext uri="{FF2B5EF4-FFF2-40B4-BE49-F238E27FC236}">
                <a16:creationId xmlns:a16="http://schemas.microsoft.com/office/drawing/2014/main" id="{43ED0736-C052-7947-9C75-E75D943F50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75140A8B-B57C-48CC-8C6A-AD5843E20527}" type="slidenum">
              <a:rPr lang="en-US" altLang="en-US" sz="1400" smtClean="0"/>
              <a:pPr>
                <a:spcBef>
                  <a:spcPct val="0"/>
                </a:spcBef>
                <a:buFontTx/>
                <a:buNone/>
              </a:pPr>
              <a:t>14</a:t>
            </a:fld>
            <a:endParaRPr lang="en-US" altLang="en-US" sz="1400"/>
          </a:p>
        </p:txBody>
      </p:sp>
      <p:sp>
        <p:nvSpPr>
          <p:cNvPr id="16389" name="Rectangle 2">
            <a:extLst>
              <a:ext uri="{FF2B5EF4-FFF2-40B4-BE49-F238E27FC236}">
                <a16:creationId xmlns:a16="http://schemas.microsoft.com/office/drawing/2014/main" id="{B14A22D8-585E-E665-BBBF-988A4DE42CD9}"/>
              </a:ext>
            </a:extLst>
          </p:cNvPr>
          <p:cNvSpPr>
            <a:spLocks noGrp="1" noChangeArrowheads="1"/>
          </p:cNvSpPr>
          <p:nvPr>
            <p:ph type="title"/>
          </p:nvPr>
        </p:nvSpPr>
        <p:spPr/>
        <p:txBody>
          <a:bodyPr/>
          <a:lstStyle/>
          <a:p>
            <a:pPr eaLnBrk="1" hangingPunct="1"/>
            <a:r>
              <a:rPr lang="en-US" altLang="en-US"/>
              <a:t>SISD</a:t>
            </a:r>
          </a:p>
        </p:txBody>
      </p:sp>
      <p:pic>
        <p:nvPicPr>
          <p:cNvPr id="16390" name="Picture 5">
            <a:extLst>
              <a:ext uri="{FF2B5EF4-FFF2-40B4-BE49-F238E27FC236}">
                <a16:creationId xmlns:a16="http://schemas.microsoft.com/office/drawing/2014/main" id="{AF6713A4-97CA-FAFF-7DC4-97828FB88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153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6">
            <a:extLst>
              <a:ext uri="{FF2B5EF4-FFF2-40B4-BE49-F238E27FC236}">
                <a16:creationId xmlns:a16="http://schemas.microsoft.com/office/drawing/2014/main" id="{1B65D272-CA40-B084-FE78-FEBDA883F15F}"/>
              </a:ext>
            </a:extLst>
          </p:cNvPr>
          <p:cNvSpPr txBox="1">
            <a:spLocks noChangeArrowheads="1"/>
          </p:cNvSpPr>
          <p:nvPr/>
        </p:nvSpPr>
        <p:spPr bwMode="auto">
          <a:xfrm>
            <a:off x="593725" y="4379913"/>
            <a:ext cx="572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en-US" altLang="en-US" sz="1800"/>
              <a:t> This model has been the subject of previous lectures.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a16="http://schemas.microsoft.com/office/drawing/2014/main" id="{36DC8FD7-5E08-9993-2083-E6A669ACDE0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BD5B603-3217-4EAB-BF9A-8FED128A4133}" type="datetime1">
              <a:rPr lang="en-US" altLang="en-US" sz="1400" smtClean="0"/>
              <a:pPr>
                <a:spcBef>
                  <a:spcPct val="0"/>
                </a:spcBef>
                <a:buFontTx/>
                <a:buNone/>
              </a:pPr>
              <a:t>3/24/2026</a:t>
            </a:fld>
            <a:endParaRPr lang="en-US" altLang="en-US" sz="1400"/>
          </a:p>
        </p:txBody>
      </p:sp>
      <p:sp>
        <p:nvSpPr>
          <p:cNvPr id="17411" name="Footer Placeholder 4">
            <a:extLst>
              <a:ext uri="{FF2B5EF4-FFF2-40B4-BE49-F238E27FC236}">
                <a16:creationId xmlns:a16="http://schemas.microsoft.com/office/drawing/2014/main" id="{D6DF4BB2-3289-3E37-9F8E-9056D652D0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7412" name="Slide Number Placeholder 5">
            <a:extLst>
              <a:ext uri="{FF2B5EF4-FFF2-40B4-BE49-F238E27FC236}">
                <a16:creationId xmlns:a16="http://schemas.microsoft.com/office/drawing/2014/main" id="{6EF0D3D4-D115-7D75-6F02-7BAEF990C7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9A1E8AFB-4FB8-4970-8E90-70906E600A6E}" type="slidenum">
              <a:rPr lang="en-US" altLang="en-US" sz="1400" smtClean="0"/>
              <a:pPr>
                <a:spcBef>
                  <a:spcPct val="0"/>
                </a:spcBef>
                <a:buFontTx/>
                <a:buNone/>
              </a:pPr>
              <a:t>15</a:t>
            </a:fld>
            <a:endParaRPr lang="en-US" altLang="en-US" sz="1400"/>
          </a:p>
        </p:txBody>
      </p:sp>
      <p:sp>
        <p:nvSpPr>
          <p:cNvPr id="17413" name="Rectangle 2">
            <a:extLst>
              <a:ext uri="{FF2B5EF4-FFF2-40B4-BE49-F238E27FC236}">
                <a16:creationId xmlns:a16="http://schemas.microsoft.com/office/drawing/2014/main" id="{C8039071-4B9F-A329-D5E1-B7CD118DDA7B}"/>
              </a:ext>
            </a:extLst>
          </p:cNvPr>
          <p:cNvSpPr>
            <a:spLocks noGrp="1" noChangeArrowheads="1"/>
          </p:cNvSpPr>
          <p:nvPr>
            <p:ph type="title"/>
          </p:nvPr>
        </p:nvSpPr>
        <p:spPr/>
        <p:txBody>
          <a:bodyPr/>
          <a:lstStyle/>
          <a:p>
            <a:pPr eaLnBrk="1" hangingPunct="1"/>
            <a:r>
              <a:rPr lang="en-US" altLang="en-US"/>
              <a:t>SIMD</a:t>
            </a:r>
          </a:p>
        </p:txBody>
      </p:sp>
      <p:pic>
        <p:nvPicPr>
          <p:cNvPr id="17414" name="Picture 4">
            <a:extLst>
              <a:ext uri="{FF2B5EF4-FFF2-40B4-BE49-F238E27FC236}">
                <a16:creationId xmlns:a16="http://schemas.microsoft.com/office/drawing/2014/main" id="{AFE78C8B-0566-A55E-D2F6-DAD80DF9D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7503"/>
            <a:ext cx="80962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a:extLst>
              <a:ext uri="{FF2B5EF4-FFF2-40B4-BE49-F238E27FC236}">
                <a16:creationId xmlns:a16="http://schemas.microsoft.com/office/drawing/2014/main" id="{F4BE7E9D-A179-8C6B-7631-1D2E451FC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4800"/>
            <a:ext cx="2619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8">
            <a:extLst>
              <a:ext uri="{FF2B5EF4-FFF2-40B4-BE49-F238E27FC236}">
                <a16:creationId xmlns:a16="http://schemas.microsoft.com/office/drawing/2014/main" id="{4C69CCB1-0874-CEE5-3526-AF879B756DC3}"/>
              </a:ext>
            </a:extLst>
          </p:cNvPr>
          <p:cNvSpPr txBox="1">
            <a:spLocks noChangeArrowheads="1"/>
          </p:cNvSpPr>
          <p:nvPr/>
        </p:nvSpPr>
        <p:spPr bwMode="auto">
          <a:xfrm>
            <a:off x="6858000" y="2260600"/>
            <a:ext cx="71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400" dirty="0">
                <a:hlinkClick r:id="rId5"/>
              </a:rPr>
              <a:t>Cray-1</a:t>
            </a:r>
            <a:endParaRPr lang="en-US" alt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a:extLst>
              <a:ext uri="{FF2B5EF4-FFF2-40B4-BE49-F238E27FC236}">
                <a16:creationId xmlns:a16="http://schemas.microsoft.com/office/drawing/2014/main" id="{90BBC255-F130-8C6E-5473-163CD031AC1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3E55003F-2917-4DC5-A8C1-BCC01459DF19}" type="datetime1">
              <a:rPr lang="en-US" altLang="en-US" sz="1400" smtClean="0"/>
              <a:pPr>
                <a:spcBef>
                  <a:spcPct val="0"/>
                </a:spcBef>
                <a:buFontTx/>
                <a:buNone/>
              </a:pPr>
              <a:t>3/24/2026</a:t>
            </a:fld>
            <a:endParaRPr lang="en-US" altLang="en-US" sz="1400"/>
          </a:p>
        </p:txBody>
      </p:sp>
      <p:sp>
        <p:nvSpPr>
          <p:cNvPr id="18435" name="Footer Placeholder 4">
            <a:extLst>
              <a:ext uri="{FF2B5EF4-FFF2-40B4-BE49-F238E27FC236}">
                <a16:creationId xmlns:a16="http://schemas.microsoft.com/office/drawing/2014/main" id="{B0C2A429-9204-59A8-366C-D5D4C13C1A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8436" name="Slide Number Placeholder 5">
            <a:extLst>
              <a:ext uri="{FF2B5EF4-FFF2-40B4-BE49-F238E27FC236}">
                <a16:creationId xmlns:a16="http://schemas.microsoft.com/office/drawing/2014/main" id="{2A2355EB-756D-7750-1987-EF1FDC652B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6A22ACB2-08F0-4389-B97B-8915BDE6B0F6}" type="slidenum">
              <a:rPr lang="en-US" altLang="en-US" sz="1400" smtClean="0"/>
              <a:pPr>
                <a:spcBef>
                  <a:spcPct val="0"/>
                </a:spcBef>
                <a:buFontTx/>
                <a:buNone/>
              </a:pPr>
              <a:t>16</a:t>
            </a:fld>
            <a:endParaRPr lang="en-US" altLang="en-US" sz="1400"/>
          </a:p>
        </p:txBody>
      </p:sp>
      <p:sp>
        <p:nvSpPr>
          <p:cNvPr id="18437" name="Rectangle 2">
            <a:extLst>
              <a:ext uri="{FF2B5EF4-FFF2-40B4-BE49-F238E27FC236}">
                <a16:creationId xmlns:a16="http://schemas.microsoft.com/office/drawing/2014/main" id="{6E0F1A17-6D6B-C2CC-0773-FB6AAB879C1F}"/>
              </a:ext>
            </a:extLst>
          </p:cNvPr>
          <p:cNvSpPr>
            <a:spLocks noGrp="1" noChangeArrowheads="1"/>
          </p:cNvSpPr>
          <p:nvPr>
            <p:ph type="title"/>
          </p:nvPr>
        </p:nvSpPr>
        <p:spPr/>
        <p:txBody>
          <a:bodyPr/>
          <a:lstStyle/>
          <a:p>
            <a:pPr eaLnBrk="1" hangingPunct="1"/>
            <a:r>
              <a:rPr lang="en-US" altLang="en-US"/>
              <a:t>SIMD</a:t>
            </a:r>
          </a:p>
        </p:txBody>
      </p:sp>
      <p:sp>
        <p:nvSpPr>
          <p:cNvPr id="18438" name="Rectangle 3">
            <a:extLst>
              <a:ext uri="{FF2B5EF4-FFF2-40B4-BE49-F238E27FC236}">
                <a16:creationId xmlns:a16="http://schemas.microsoft.com/office/drawing/2014/main" id="{73D7F4E6-D06B-290D-DD21-2BF0DCD1BE06}"/>
              </a:ext>
            </a:extLst>
          </p:cNvPr>
          <p:cNvSpPr>
            <a:spLocks noGrp="1" noChangeArrowheads="1"/>
          </p:cNvSpPr>
          <p:nvPr>
            <p:ph type="body" idx="1"/>
          </p:nvPr>
        </p:nvSpPr>
        <p:spPr>
          <a:xfrm>
            <a:off x="457200" y="1143000"/>
            <a:ext cx="8229600" cy="1143000"/>
          </a:xfrm>
        </p:spPr>
        <p:txBody>
          <a:bodyPr/>
          <a:lstStyle/>
          <a:p>
            <a:pPr eaLnBrk="1" hangingPunct="1"/>
            <a:r>
              <a:rPr lang="en-US" altLang="en-US" dirty="0"/>
              <a:t>Execute one operation on multiple data streams</a:t>
            </a:r>
          </a:p>
          <a:p>
            <a:pPr lvl="1" eaLnBrk="1" hangingPunct="1"/>
            <a:r>
              <a:rPr lang="en-US" altLang="en-US" sz="1600" dirty="0"/>
              <a:t>concurrency in time – vector processing</a:t>
            </a:r>
          </a:p>
          <a:p>
            <a:pPr lvl="1" eaLnBrk="1" hangingPunct="1"/>
            <a:r>
              <a:rPr lang="en-US" altLang="en-US" sz="1600" dirty="0"/>
              <a:t>concurrency in space – array processing</a:t>
            </a:r>
          </a:p>
        </p:txBody>
      </p:sp>
      <p:pic>
        <p:nvPicPr>
          <p:cNvPr id="18439" name="Picture 4" descr="ConnectionMachines">
            <a:extLst>
              <a:ext uri="{FF2B5EF4-FFF2-40B4-BE49-F238E27FC236}">
                <a16:creationId xmlns:a16="http://schemas.microsoft.com/office/drawing/2014/main" id="{1BF60C28-4702-A68B-AE3A-AB35CB8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67000"/>
            <a:ext cx="72390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5">
            <a:extLst>
              <a:ext uri="{FF2B5EF4-FFF2-40B4-BE49-F238E27FC236}">
                <a16:creationId xmlns:a16="http://schemas.microsoft.com/office/drawing/2014/main" id="{35831BD1-D513-9BA2-818F-10CDEA67CF42}"/>
              </a:ext>
            </a:extLst>
          </p:cNvPr>
          <p:cNvSpPr txBox="1">
            <a:spLocks noChangeArrowheads="1"/>
          </p:cNvSpPr>
          <p:nvPr/>
        </p:nvSpPr>
        <p:spPr bwMode="auto">
          <a:xfrm>
            <a:off x="1371600" y="22098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800" dirty="0">
                <a:hlinkClick r:id="rId4"/>
              </a:rPr>
              <a:t>CM-1 (SIMD)</a:t>
            </a:r>
            <a:endParaRPr lang="en-US" altLang="en-US" sz="1800" dirty="0"/>
          </a:p>
        </p:txBody>
      </p:sp>
      <p:sp>
        <p:nvSpPr>
          <p:cNvPr id="18441" name="Text Box 6">
            <a:extLst>
              <a:ext uri="{FF2B5EF4-FFF2-40B4-BE49-F238E27FC236}">
                <a16:creationId xmlns:a16="http://schemas.microsoft.com/office/drawing/2014/main" id="{5335845B-0315-48F9-6948-4D59F52068C9}"/>
              </a:ext>
            </a:extLst>
          </p:cNvPr>
          <p:cNvSpPr txBox="1">
            <a:spLocks noChangeArrowheads="1"/>
          </p:cNvSpPr>
          <p:nvPr/>
        </p:nvSpPr>
        <p:spPr bwMode="auto">
          <a:xfrm>
            <a:off x="4876800" y="2286000"/>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800"/>
              <a:t>CM-5 (MIMD)</a:t>
            </a:r>
          </a:p>
        </p:txBody>
      </p:sp>
      <p:sp>
        <p:nvSpPr>
          <p:cNvPr id="18442" name="Text Box 7">
            <a:extLst>
              <a:ext uri="{FF2B5EF4-FFF2-40B4-BE49-F238E27FC236}">
                <a16:creationId xmlns:a16="http://schemas.microsoft.com/office/drawing/2014/main" id="{BF67F604-3517-4911-3BED-5D888723392B}"/>
              </a:ext>
            </a:extLst>
          </p:cNvPr>
          <p:cNvSpPr txBox="1">
            <a:spLocks noChangeArrowheads="1"/>
          </p:cNvSpPr>
          <p:nvPr/>
        </p:nvSpPr>
        <p:spPr bwMode="auto">
          <a:xfrm>
            <a:off x="533400" y="57912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800"/>
              <a:t>Thinking Machines, Inc. Connection Machines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C474CE49-8129-08C3-43B6-67A8A867702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DC677C3-677B-4532-BB33-0BB1682C2AA6}" type="datetime1">
              <a:rPr lang="en-US" altLang="en-US" sz="1400" smtClean="0"/>
              <a:pPr>
                <a:spcBef>
                  <a:spcPct val="0"/>
                </a:spcBef>
                <a:buFontTx/>
                <a:buNone/>
              </a:pPr>
              <a:t>3/24/2026</a:t>
            </a:fld>
            <a:endParaRPr lang="en-US" altLang="en-US" sz="1400"/>
          </a:p>
        </p:txBody>
      </p:sp>
      <p:sp>
        <p:nvSpPr>
          <p:cNvPr id="19459" name="Footer Placeholder 4">
            <a:extLst>
              <a:ext uri="{FF2B5EF4-FFF2-40B4-BE49-F238E27FC236}">
                <a16:creationId xmlns:a16="http://schemas.microsoft.com/office/drawing/2014/main" id="{70404089-F5AF-7F1F-758D-9FAABF2B6B5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9460" name="Slide Number Placeholder 5">
            <a:extLst>
              <a:ext uri="{FF2B5EF4-FFF2-40B4-BE49-F238E27FC236}">
                <a16:creationId xmlns:a16="http://schemas.microsoft.com/office/drawing/2014/main" id="{293E7BB2-78EE-63D7-6A75-961511B580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5C155801-C0AF-4D53-AE94-C29CD4EC18F6}" type="slidenum">
              <a:rPr lang="en-US" altLang="en-US" sz="1400" smtClean="0"/>
              <a:pPr>
                <a:spcBef>
                  <a:spcPct val="0"/>
                </a:spcBef>
                <a:buFontTx/>
                <a:buNone/>
              </a:pPr>
              <a:t>17</a:t>
            </a:fld>
            <a:endParaRPr lang="en-US" altLang="en-US" sz="1400"/>
          </a:p>
        </p:txBody>
      </p:sp>
      <p:sp>
        <p:nvSpPr>
          <p:cNvPr id="19461" name="Rectangle 2">
            <a:extLst>
              <a:ext uri="{FF2B5EF4-FFF2-40B4-BE49-F238E27FC236}">
                <a16:creationId xmlns:a16="http://schemas.microsoft.com/office/drawing/2014/main" id="{F0F45C20-B6F3-BCB2-ED2C-32AD12910E09}"/>
              </a:ext>
            </a:extLst>
          </p:cNvPr>
          <p:cNvSpPr>
            <a:spLocks noGrp="1" noChangeArrowheads="1"/>
          </p:cNvSpPr>
          <p:nvPr>
            <p:ph type="title"/>
          </p:nvPr>
        </p:nvSpPr>
        <p:spPr/>
        <p:txBody>
          <a:bodyPr/>
          <a:lstStyle/>
          <a:p>
            <a:pPr eaLnBrk="1" hangingPunct="1"/>
            <a:r>
              <a:rPr lang="en-US" altLang="en-US" dirty="0"/>
              <a:t>Thinking Machines </a:t>
            </a:r>
            <a:r>
              <a:rPr lang="en-US" altLang="en-US" dirty="0">
                <a:hlinkClick r:id="rId3"/>
              </a:rPr>
              <a:t>CM-1</a:t>
            </a:r>
            <a:endParaRPr lang="en-US" altLang="en-US" dirty="0"/>
          </a:p>
        </p:txBody>
      </p:sp>
      <p:pic>
        <p:nvPicPr>
          <p:cNvPr id="19462" name="Picture 4" descr="CM-1-SystemArchitecture">
            <a:extLst>
              <a:ext uri="{FF2B5EF4-FFF2-40B4-BE49-F238E27FC236}">
                <a16:creationId xmlns:a16="http://schemas.microsoft.com/office/drawing/2014/main" id="{C0C88A5D-45BD-905F-878B-EE9FE7D83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066800"/>
            <a:ext cx="47069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a:extLst>
              <a:ext uri="{FF2B5EF4-FFF2-40B4-BE49-F238E27FC236}">
                <a16:creationId xmlns:a16="http://schemas.microsoft.com/office/drawing/2014/main" id="{1BB3998B-0027-276C-3457-2BEE2684114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97BD455F-9717-4E30-937F-1D771FEEE687}" type="datetime1">
              <a:rPr lang="en-US" altLang="en-US" sz="1400" smtClean="0"/>
              <a:pPr>
                <a:spcBef>
                  <a:spcPct val="0"/>
                </a:spcBef>
                <a:buFontTx/>
                <a:buNone/>
              </a:pPr>
              <a:t>3/24/2026</a:t>
            </a:fld>
            <a:endParaRPr lang="en-US" altLang="en-US" sz="1400"/>
          </a:p>
        </p:txBody>
      </p:sp>
      <p:sp>
        <p:nvSpPr>
          <p:cNvPr id="20483" name="Footer Placeholder 4">
            <a:extLst>
              <a:ext uri="{FF2B5EF4-FFF2-40B4-BE49-F238E27FC236}">
                <a16:creationId xmlns:a16="http://schemas.microsoft.com/office/drawing/2014/main" id="{118271CD-F52A-66C6-9392-1EB8187E65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0484" name="Slide Number Placeholder 5">
            <a:extLst>
              <a:ext uri="{FF2B5EF4-FFF2-40B4-BE49-F238E27FC236}">
                <a16:creationId xmlns:a16="http://schemas.microsoft.com/office/drawing/2014/main" id="{217F1F60-6F63-8CE7-F865-FD6A53ABA8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BB485F19-1DC5-4E82-BC84-80B7289EED90}" type="slidenum">
              <a:rPr lang="en-US" altLang="en-US" sz="1400" smtClean="0"/>
              <a:pPr>
                <a:spcBef>
                  <a:spcPct val="0"/>
                </a:spcBef>
                <a:buFontTx/>
                <a:buNone/>
              </a:pPr>
              <a:t>18</a:t>
            </a:fld>
            <a:endParaRPr lang="en-US" altLang="en-US" sz="1400"/>
          </a:p>
        </p:txBody>
      </p:sp>
      <p:sp>
        <p:nvSpPr>
          <p:cNvPr id="20485" name="Rectangle 2">
            <a:extLst>
              <a:ext uri="{FF2B5EF4-FFF2-40B4-BE49-F238E27FC236}">
                <a16:creationId xmlns:a16="http://schemas.microsoft.com/office/drawing/2014/main" id="{A42CF1D2-3E93-EA39-93CE-54254B1C23A5}"/>
              </a:ext>
            </a:extLst>
          </p:cNvPr>
          <p:cNvSpPr>
            <a:spLocks noGrp="1" noChangeArrowheads="1"/>
          </p:cNvSpPr>
          <p:nvPr>
            <p:ph type="title"/>
          </p:nvPr>
        </p:nvSpPr>
        <p:spPr/>
        <p:txBody>
          <a:bodyPr/>
          <a:lstStyle/>
          <a:p>
            <a:pPr eaLnBrk="1" hangingPunct="1"/>
            <a:r>
              <a:rPr lang="en-US" altLang="en-US"/>
              <a:t>MISD</a:t>
            </a:r>
          </a:p>
        </p:txBody>
      </p:sp>
      <p:pic>
        <p:nvPicPr>
          <p:cNvPr id="20486" name="Picture 6">
            <a:extLst>
              <a:ext uri="{FF2B5EF4-FFF2-40B4-BE49-F238E27FC236}">
                <a16:creationId xmlns:a16="http://schemas.microsoft.com/office/drawing/2014/main" id="{BA2B3A2A-A00F-D6C5-D241-25212BB54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27722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C7BE7E9-CA67-DE4C-5D58-FB4AA4A23884}"/>
              </a:ext>
            </a:extLst>
          </p:cNvPr>
          <p:cNvSpPr txBox="1"/>
          <p:nvPr/>
        </p:nvSpPr>
        <p:spPr>
          <a:xfrm>
            <a:off x="1334457" y="5484813"/>
            <a:ext cx="1903085" cy="369332"/>
          </a:xfrm>
          <a:prstGeom prst="rect">
            <a:avLst/>
          </a:prstGeom>
          <a:noFill/>
        </p:spPr>
        <p:txBody>
          <a:bodyPr wrap="none" rtlCol="0">
            <a:spAutoFit/>
          </a:bodyPr>
          <a:lstStyle/>
          <a:p>
            <a:r>
              <a:rPr lang="en-US" dirty="0">
                <a:hlinkClick r:id="rId3"/>
              </a:rPr>
              <a:t>Colossus Mark II</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a:extLst>
              <a:ext uri="{FF2B5EF4-FFF2-40B4-BE49-F238E27FC236}">
                <a16:creationId xmlns:a16="http://schemas.microsoft.com/office/drawing/2014/main" id="{E909FC60-C0FB-10EA-1A8A-CA1D16C564E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12043A5-440B-43A4-9998-3E1F7C05663B}" type="datetime1">
              <a:rPr lang="en-US" altLang="en-US" sz="1400" smtClean="0"/>
              <a:pPr>
                <a:spcBef>
                  <a:spcPct val="0"/>
                </a:spcBef>
                <a:buFontTx/>
                <a:buNone/>
              </a:pPr>
              <a:t>3/24/2026</a:t>
            </a:fld>
            <a:endParaRPr lang="en-US" altLang="en-US" sz="1400"/>
          </a:p>
        </p:txBody>
      </p:sp>
      <p:sp>
        <p:nvSpPr>
          <p:cNvPr id="21507" name="Footer Placeholder 4">
            <a:extLst>
              <a:ext uri="{FF2B5EF4-FFF2-40B4-BE49-F238E27FC236}">
                <a16:creationId xmlns:a16="http://schemas.microsoft.com/office/drawing/2014/main" id="{9A725581-FAF7-6D00-06C2-F0E70F373FF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1508" name="Slide Number Placeholder 5">
            <a:extLst>
              <a:ext uri="{FF2B5EF4-FFF2-40B4-BE49-F238E27FC236}">
                <a16:creationId xmlns:a16="http://schemas.microsoft.com/office/drawing/2014/main" id="{40FF71B8-81E3-6AD8-277F-F38C838BF4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81434BA5-39F9-439F-94EA-84E28CC5F006}" type="slidenum">
              <a:rPr lang="en-US" altLang="en-US" sz="1400" smtClean="0"/>
              <a:pPr>
                <a:spcBef>
                  <a:spcPct val="0"/>
                </a:spcBef>
                <a:buFontTx/>
                <a:buNone/>
              </a:pPr>
              <a:t>19</a:t>
            </a:fld>
            <a:endParaRPr lang="en-US" altLang="en-US" sz="1400"/>
          </a:p>
        </p:txBody>
      </p:sp>
      <p:sp>
        <p:nvSpPr>
          <p:cNvPr id="21509" name="Rectangle 2">
            <a:extLst>
              <a:ext uri="{FF2B5EF4-FFF2-40B4-BE49-F238E27FC236}">
                <a16:creationId xmlns:a16="http://schemas.microsoft.com/office/drawing/2014/main" id="{B5B4ADF6-1B36-C700-8EAD-5C1EBD7E8A6C}"/>
              </a:ext>
            </a:extLst>
          </p:cNvPr>
          <p:cNvSpPr>
            <a:spLocks noGrp="1" noChangeArrowheads="1"/>
          </p:cNvSpPr>
          <p:nvPr>
            <p:ph type="title"/>
          </p:nvPr>
        </p:nvSpPr>
        <p:spPr/>
        <p:txBody>
          <a:bodyPr/>
          <a:lstStyle/>
          <a:p>
            <a:pPr eaLnBrk="1" hangingPunct="1"/>
            <a:r>
              <a:rPr lang="en-US" altLang="en-US"/>
              <a:t>CMU/GE WARP</a:t>
            </a:r>
          </a:p>
        </p:txBody>
      </p:sp>
      <p:pic>
        <p:nvPicPr>
          <p:cNvPr id="21510" name="Picture 4" descr="GE-Warp">
            <a:extLst>
              <a:ext uri="{FF2B5EF4-FFF2-40B4-BE49-F238E27FC236}">
                <a16:creationId xmlns:a16="http://schemas.microsoft.com/office/drawing/2014/main" id="{E0C93A55-7EE2-8835-BA61-1629D5383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54768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6">
            <a:extLst>
              <a:ext uri="{FF2B5EF4-FFF2-40B4-BE49-F238E27FC236}">
                <a16:creationId xmlns:a16="http://schemas.microsoft.com/office/drawing/2014/main" id="{C25FF2F3-677F-75F4-62FB-8D97A9423AC3}"/>
              </a:ext>
            </a:extLst>
          </p:cNvPr>
          <p:cNvSpPr txBox="1">
            <a:spLocks noChangeArrowheads="1"/>
          </p:cNvSpPr>
          <p:nvPr/>
        </p:nvSpPr>
        <p:spPr bwMode="auto">
          <a:xfrm>
            <a:off x="6156325" y="1636713"/>
            <a:ext cx="26066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800" b="1" dirty="0"/>
              <a:t>1987: 100 MFLOPS for $300,000; about 30 times cheaper than a Cray-1 (also 100 MFLOPS) @ $10M</a:t>
            </a:r>
          </a:p>
          <a:p>
            <a:pPr eaLnBrk="1" hangingPunct="1">
              <a:spcBef>
                <a:spcPct val="0"/>
              </a:spcBef>
              <a:buFontTx/>
              <a:buNone/>
            </a:pPr>
            <a:endParaRPr lang="en-US" altLang="en-US" sz="1800" b="1" dirty="0"/>
          </a:p>
          <a:p>
            <a:pPr eaLnBrk="1" hangingPunct="1">
              <a:spcBef>
                <a:spcPct val="0"/>
              </a:spcBef>
              <a:buFontTx/>
              <a:buNone/>
            </a:pPr>
            <a:r>
              <a:rPr lang="en-US" altLang="en-US" sz="1800" b="1" dirty="0"/>
              <a:t>Limited programming models, however.</a:t>
            </a:r>
          </a:p>
        </p:txBody>
      </p:sp>
      <p:sp>
        <p:nvSpPr>
          <p:cNvPr id="21512" name="Rectangle 7">
            <a:extLst>
              <a:ext uri="{FF2B5EF4-FFF2-40B4-BE49-F238E27FC236}">
                <a16:creationId xmlns:a16="http://schemas.microsoft.com/office/drawing/2014/main" id="{63854DFC-1031-3811-E230-F452CE123228}"/>
              </a:ext>
            </a:extLst>
          </p:cNvPr>
          <p:cNvSpPr>
            <a:spLocks noChangeArrowheads="1"/>
          </p:cNvSpPr>
          <p:nvPr/>
        </p:nvSpPr>
        <p:spPr bwMode="auto">
          <a:xfrm>
            <a:off x="2667000" y="5029200"/>
            <a:ext cx="541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1800" b="1" dirty="0"/>
              <a:t>Example: </a:t>
            </a:r>
            <a:r>
              <a:rPr lang="en-US" altLang="en-US" sz="1800" b="1" dirty="0">
                <a:hlinkClick r:id="rId4"/>
              </a:rPr>
              <a:t>WARP Systolic Array</a:t>
            </a:r>
            <a:endParaRPr lang="en-US" altLang="en-US" sz="1800" dirty="0"/>
          </a:p>
          <a:p>
            <a:pPr eaLnBrk="1" hangingPunct="1">
              <a:spcBef>
                <a:spcPct val="0"/>
              </a:spcBef>
              <a:buFontTx/>
              <a:buNone/>
            </a:pPr>
            <a:r>
              <a:rPr lang="en-US" altLang="en-US" sz="1800" dirty="0"/>
              <a:t>Designed by H.T. Kung at CMU (now at Harvard)</a:t>
            </a:r>
          </a:p>
          <a:p>
            <a:pPr eaLnBrk="1" hangingPunct="1">
              <a:spcBef>
                <a:spcPct val="0"/>
              </a:spcBef>
              <a:buFontTx/>
              <a:buNone/>
            </a:pPr>
            <a:r>
              <a:rPr lang="en-US" altLang="en-US" sz="1800" dirty="0"/>
              <a:t>Built by General Electric for me for the DARPA Strategic Computing Program (ca 1986-1987)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a:extLst>
              <a:ext uri="{FF2B5EF4-FFF2-40B4-BE49-F238E27FC236}">
                <a16:creationId xmlns:a16="http://schemas.microsoft.com/office/drawing/2014/main" id="{13A41CC2-EA72-8757-37E4-0EA03564A7E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3EBC28B3-DE69-4FB8-A8C7-3F683517C199}" type="datetime1">
              <a:rPr lang="en-US" altLang="en-US" sz="1400" smtClean="0"/>
              <a:pPr>
                <a:spcBef>
                  <a:spcPct val="0"/>
                </a:spcBef>
                <a:buFontTx/>
                <a:buNone/>
              </a:pPr>
              <a:t>3/24/2026</a:t>
            </a:fld>
            <a:endParaRPr lang="en-US" altLang="en-US" sz="1400"/>
          </a:p>
        </p:txBody>
      </p:sp>
      <p:sp>
        <p:nvSpPr>
          <p:cNvPr id="4099" name="Footer Placeholder 4">
            <a:extLst>
              <a:ext uri="{FF2B5EF4-FFF2-40B4-BE49-F238E27FC236}">
                <a16:creationId xmlns:a16="http://schemas.microsoft.com/office/drawing/2014/main" id="{60A9B80D-D857-D1A1-178F-E6C09D5E4B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100" name="Slide Number Placeholder 5">
            <a:extLst>
              <a:ext uri="{FF2B5EF4-FFF2-40B4-BE49-F238E27FC236}">
                <a16:creationId xmlns:a16="http://schemas.microsoft.com/office/drawing/2014/main" id="{E1E6524F-50AD-1F06-7E37-1F8F6671FF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86E42AF1-011B-462F-9651-DD3108D316F1}" type="slidenum">
              <a:rPr lang="en-US" altLang="en-US" sz="1400" smtClean="0"/>
              <a:pPr>
                <a:spcBef>
                  <a:spcPct val="0"/>
                </a:spcBef>
                <a:buFontTx/>
                <a:buNone/>
              </a:pPr>
              <a:t>2</a:t>
            </a:fld>
            <a:endParaRPr lang="en-US" altLang="en-US" sz="1400"/>
          </a:p>
        </p:txBody>
      </p:sp>
      <p:sp>
        <p:nvSpPr>
          <p:cNvPr id="4101" name="Rectangle 2">
            <a:extLst>
              <a:ext uri="{FF2B5EF4-FFF2-40B4-BE49-F238E27FC236}">
                <a16:creationId xmlns:a16="http://schemas.microsoft.com/office/drawing/2014/main" id="{6F2AF60F-3A14-57F5-E773-F217BA4AF52E}"/>
              </a:ext>
            </a:extLst>
          </p:cNvPr>
          <p:cNvSpPr>
            <a:spLocks noGrp="1" noChangeArrowheads="1"/>
          </p:cNvSpPr>
          <p:nvPr>
            <p:ph type="title"/>
          </p:nvPr>
        </p:nvSpPr>
        <p:spPr/>
        <p:txBody>
          <a:bodyPr/>
          <a:lstStyle/>
          <a:p>
            <a:pPr eaLnBrk="1" hangingPunct="1"/>
            <a:r>
              <a:rPr lang="en-US" altLang="en-US"/>
              <a:t>Introduction</a:t>
            </a:r>
          </a:p>
        </p:txBody>
      </p:sp>
      <p:sp>
        <p:nvSpPr>
          <p:cNvPr id="4102" name="Rectangle 3">
            <a:extLst>
              <a:ext uri="{FF2B5EF4-FFF2-40B4-BE49-F238E27FC236}">
                <a16:creationId xmlns:a16="http://schemas.microsoft.com/office/drawing/2014/main" id="{934F0A3F-0A01-3432-534C-EF262D8403D6}"/>
              </a:ext>
            </a:extLst>
          </p:cNvPr>
          <p:cNvSpPr>
            <a:spLocks noGrp="1" noChangeArrowheads="1"/>
          </p:cNvSpPr>
          <p:nvPr>
            <p:ph type="body" idx="1"/>
          </p:nvPr>
        </p:nvSpPr>
        <p:spPr>
          <a:xfrm>
            <a:off x="457200" y="1143000"/>
            <a:ext cx="7696200" cy="5059363"/>
          </a:xfrm>
        </p:spPr>
        <p:txBody>
          <a:bodyPr/>
          <a:lstStyle/>
          <a:p>
            <a:pPr eaLnBrk="1" hangingPunct="1"/>
            <a:r>
              <a:rPr lang="en-US" altLang="en-US" sz="2000"/>
              <a:t>So far, we have studied uniprocessors – one processor, possibly pipelined, and one memory - and vector processors, still one computer with special functional units.</a:t>
            </a:r>
          </a:p>
          <a:p>
            <a:pPr eaLnBrk="1" hangingPunct="1"/>
            <a:r>
              <a:rPr lang="en-US" altLang="en-US" sz="2000"/>
              <a:t>Performance can be improved through the use of multiple processors. Multiprocessors allow multiprogramming, e.g., true </a:t>
            </a:r>
            <a:r>
              <a:rPr lang="en-US" altLang="en-US" sz="2000" i="1"/>
              <a:t>concurrent</a:t>
            </a:r>
            <a:r>
              <a:rPr lang="en-US" altLang="en-US" sz="2000"/>
              <a:t> or </a:t>
            </a:r>
            <a:r>
              <a:rPr lang="en-US" altLang="en-US" sz="2000" i="1"/>
              <a:t>parallel</a:t>
            </a:r>
            <a:r>
              <a:rPr lang="en-US" altLang="en-US" sz="2000"/>
              <a:t> programming.</a:t>
            </a:r>
          </a:p>
          <a:p>
            <a:pPr eaLnBrk="1" hangingPunct="1"/>
            <a:endParaRPr lang="en-US" altLang="en-US" sz="2000"/>
          </a:p>
          <a:p>
            <a:pPr eaLnBrk="1" hangingPunct="1"/>
            <a:r>
              <a:rPr lang="en-US" altLang="en-US" sz="2000" b="1"/>
              <a:t>Idea:  create powerful computers by connecting many smaller ones</a:t>
            </a:r>
          </a:p>
          <a:p>
            <a:pPr eaLnBrk="1" hangingPunct="1"/>
            <a:r>
              <a:rPr lang="en-US" altLang="en-US" sz="2000" u="sng"/>
              <a:t>good news</a:t>
            </a:r>
            <a:r>
              <a:rPr lang="en-US" altLang="en-US" sz="2000"/>
              <a:t>:   works for timesharing (better than supercomputer)</a:t>
            </a:r>
            <a:br>
              <a:rPr lang="en-US" altLang="en-US" sz="2000"/>
            </a:br>
            <a:r>
              <a:rPr lang="en-US" altLang="en-US" sz="2000" u="sng"/>
              <a:t>bad news</a:t>
            </a:r>
            <a:r>
              <a:rPr lang="en-US" altLang="en-US" sz="2000"/>
              <a:t>:   it’s really hard to write good concurrent programs; many commercial failures</a:t>
            </a:r>
          </a:p>
          <a:p>
            <a:pPr eaLnBrk="1" hangingPunct="1"/>
            <a:r>
              <a:rPr lang="en-US" altLang="en-US" sz="2000"/>
              <a:t>Ref: Introduction to Parallel Processing: Algorithms and Processing, by Behrooz Parhami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a:extLst>
              <a:ext uri="{FF2B5EF4-FFF2-40B4-BE49-F238E27FC236}">
                <a16:creationId xmlns:a16="http://schemas.microsoft.com/office/drawing/2014/main" id="{51CE90F5-A3FF-13B2-B257-B5BCF0BF4EC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E181367-5855-4331-B77B-3B761226EF5E}" type="datetime1">
              <a:rPr lang="en-US" altLang="en-US" sz="1400" smtClean="0"/>
              <a:pPr>
                <a:spcBef>
                  <a:spcPct val="0"/>
                </a:spcBef>
                <a:buFontTx/>
                <a:buNone/>
              </a:pPr>
              <a:t>3/24/2026</a:t>
            </a:fld>
            <a:endParaRPr lang="en-US" altLang="en-US" sz="1400"/>
          </a:p>
        </p:txBody>
      </p:sp>
      <p:sp>
        <p:nvSpPr>
          <p:cNvPr id="22531" name="Footer Placeholder 4">
            <a:extLst>
              <a:ext uri="{FF2B5EF4-FFF2-40B4-BE49-F238E27FC236}">
                <a16:creationId xmlns:a16="http://schemas.microsoft.com/office/drawing/2014/main" id="{2EF38EAD-568F-45B7-5581-56D0C2C0F5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2532" name="Slide Number Placeholder 5">
            <a:extLst>
              <a:ext uri="{FF2B5EF4-FFF2-40B4-BE49-F238E27FC236}">
                <a16:creationId xmlns:a16="http://schemas.microsoft.com/office/drawing/2014/main" id="{5D934B0B-049E-DB39-0281-F0CE5EECB7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836A8203-3F11-49C1-9FB4-27E6BE2D6E41}" type="slidenum">
              <a:rPr lang="en-US" altLang="en-US" sz="1400" smtClean="0"/>
              <a:pPr>
                <a:spcBef>
                  <a:spcPct val="0"/>
                </a:spcBef>
                <a:buFontTx/>
                <a:buNone/>
              </a:pPr>
              <a:t>20</a:t>
            </a:fld>
            <a:endParaRPr lang="en-US" altLang="en-US" sz="1400"/>
          </a:p>
        </p:txBody>
      </p:sp>
      <p:sp>
        <p:nvSpPr>
          <p:cNvPr id="22533" name="Rectangle 2">
            <a:extLst>
              <a:ext uri="{FF2B5EF4-FFF2-40B4-BE49-F238E27FC236}">
                <a16:creationId xmlns:a16="http://schemas.microsoft.com/office/drawing/2014/main" id="{36C03DF0-4217-D305-E2E5-C0A7B1949A3A}"/>
              </a:ext>
            </a:extLst>
          </p:cNvPr>
          <p:cNvSpPr>
            <a:spLocks noGrp="1" noChangeArrowheads="1"/>
          </p:cNvSpPr>
          <p:nvPr>
            <p:ph type="title"/>
          </p:nvPr>
        </p:nvSpPr>
        <p:spPr/>
        <p:txBody>
          <a:bodyPr/>
          <a:lstStyle/>
          <a:p>
            <a:pPr eaLnBrk="1" hangingPunct="1"/>
            <a:r>
              <a:rPr lang="en-US" altLang="en-US"/>
              <a:t>MIMD</a:t>
            </a:r>
          </a:p>
        </p:txBody>
      </p:sp>
      <p:pic>
        <p:nvPicPr>
          <p:cNvPr id="22534" name="Picture 4">
            <a:extLst>
              <a:ext uri="{FF2B5EF4-FFF2-40B4-BE49-F238E27FC236}">
                <a16:creationId xmlns:a16="http://schemas.microsoft.com/office/drawing/2014/main" id="{569B8047-F729-EB8E-5CE5-C6612D5B8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915275"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a:extLst>
              <a:ext uri="{FF2B5EF4-FFF2-40B4-BE49-F238E27FC236}">
                <a16:creationId xmlns:a16="http://schemas.microsoft.com/office/drawing/2014/main" id="{B4C01598-5426-AD9E-1D09-E38B3302DE4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C65D189-2D14-4C5B-A264-C7958647C733}" type="datetime1">
              <a:rPr lang="en-US" altLang="en-US" sz="1400" smtClean="0"/>
              <a:pPr>
                <a:spcBef>
                  <a:spcPct val="0"/>
                </a:spcBef>
                <a:buFontTx/>
                <a:buNone/>
              </a:pPr>
              <a:t>3/24/2026</a:t>
            </a:fld>
            <a:endParaRPr lang="en-US" altLang="en-US" sz="1400"/>
          </a:p>
        </p:txBody>
      </p:sp>
      <p:sp>
        <p:nvSpPr>
          <p:cNvPr id="23555" name="Footer Placeholder 4">
            <a:extLst>
              <a:ext uri="{FF2B5EF4-FFF2-40B4-BE49-F238E27FC236}">
                <a16:creationId xmlns:a16="http://schemas.microsoft.com/office/drawing/2014/main" id="{6D0DA3D9-61F1-EA6F-2408-125B3FEF279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3556" name="Slide Number Placeholder 5">
            <a:extLst>
              <a:ext uri="{FF2B5EF4-FFF2-40B4-BE49-F238E27FC236}">
                <a16:creationId xmlns:a16="http://schemas.microsoft.com/office/drawing/2014/main" id="{159BF2DC-BA72-0458-35CC-37C127BAAA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886AB7C0-4D5B-4C21-B1BB-87C93D5E7C3F}" type="slidenum">
              <a:rPr lang="en-US" altLang="en-US" sz="1400" smtClean="0"/>
              <a:pPr>
                <a:spcBef>
                  <a:spcPct val="0"/>
                </a:spcBef>
                <a:buFontTx/>
                <a:buNone/>
              </a:pPr>
              <a:t>21</a:t>
            </a:fld>
            <a:endParaRPr lang="en-US" altLang="en-US" sz="1400"/>
          </a:p>
        </p:txBody>
      </p:sp>
      <p:sp>
        <p:nvSpPr>
          <p:cNvPr id="23557" name="Rectangle 2">
            <a:extLst>
              <a:ext uri="{FF2B5EF4-FFF2-40B4-BE49-F238E27FC236}">
                <a16:creationId xmlns:a16="http://schemas.microsoft.com/office/drawing/2014/main" id="{1634E275-E722-D7D1-5538-57C8B0F27D67}"/>
              </a:ext>
            </a:extLst>
          </p:cNvPr>
          <p:cNvSpPr>
            <a:spLocks noGrp="1" noChangeArrowheads="1"/>
          </p:cNvSpPr>
          <p:nvPr>
            <p:ph type="title"/>
          </p:nvPr>
        </p:nvSpPr>
        <p:spPr/>
        <p:txBody>
          <a:bodyPr/>
          <a:lstStyle/>
          <a:p>
            <a:pPr eaLnBrk="1" hangingPunct="1"/>
            <a:r>
              <a:rPr lang="en-US" altLang="en-US" dirty="0"/>
              <a:t>Processor Coupling</a:t>
            </a:r>
            <a:br>
              <a:rPr lang="en-US" altLang="en-US" dirty="0"/>
            </a:br>
            <a:r>
              <a:rPr lang="en-US" altLang="en-US" sz="1400" dirty="0"/>
              <a:t>back to Johnson’s Expansion – communicate, coordinate, synchronize</a:t>
            </a:r>
          </a:p>
        </p:txBody>
      </p:sp>
      <p:sp>
        <p:nvSpPr>
          <p:cNvPr id="23558" name="Rectangle 3">
            <a:extLst>
              <a:ext uri="{FF2B5EF4-FFF2-40B4-BE49-F238E27FC236}">
                <a16:creationId xmlns:a16="http://schemas.microsoft.com/office/drawing/2014/main" id="{F80D5C00-AD1D-8A9C-B246-6FE04FB2F86A}"/>
              </a:ext>
            </a:extLst>
          </p:cNvPr>
          <p:cNvSpPr>
            <a:spLocks noGrp="1" noChangeArrowheads="1"/>
          </p:cNvSpPr>
          <p:nvPr>
            <p:ph type="body" idx="1"/>
          </p:nvPr>
        </p:nvSpPr>
        <p:spPr>
          <a:xfrm>
            <a:off x="457200" y="1143000"/>
            <a:ext cx="7543800" cy="4953000"/>
          </a:xfrm>
        </p:spPr>
        <p:txBody>
          <a:bodyPr/>
          <a:lstStyle/>
          <a:p>
            <a:pPr eaLnBrk="1" hangingPunct="1"/>
            <a:r>
              <a:rPr lang="en-US" altLang="en-US" b="1"/>
              <a:t>Tightly Coupled System</a:t>
            </a:r>
            <a:endParaRPr lang="en-US" altLang="en-US"/>
          </a:p>
          <a:p>
            <a:pPr lvl="1" eaLnBrk="1" hangingPunct="1"/>
            <a:r>
              <a:rPr lang="en-US" altLang="en-US"/>
              <a:t>Tasks and/or processors communicate in a highly synchronized fashion</a:t>
            </a:r>
          </a:p>
          <a:p>
            <a:pPr lvl="1" eaLnBrk="1" hangingPunct="1"/>
            <a:r>
              <a:rPr lang="en-US" altLang="en-US"/>
              <a:t>Communicates through a common shared memory</a:t>
            </a:r>
          </a:p>
          <a:p>
            <a:pPr lvl="1" eaLnBrk="1" hangingPunct="1"/>
            <a:r>
              <a:rPr lang="en-US" altLang="en-US"/>
              <a:t>Shared memory system</a:t>
            </a:r>
          </a:p>
          <a:p>
            <a:pPr lvl="1" eaLnBrk="1" hangingPunct="1"/>
            <a:endParaRPr lang="en-US" altLang="en-US" b="1"/>
          </a:p>
          <a:p>
            <a:pPr eaLnBrk="1" hangingPunct="1"/>
            <a:r>
              <a:rPr lang="en-US" altLang="en-US" b="1"/>
              <a:t>Loosely Coupled System</a:t>
            </a:r>
            <a:endParaRPr lang="en-US" altLang="en-US"/>
          </a:p>
          <a:p>
            <a:pPr lvl="1" eaLnBrk="1" hangingPunct="1"/>
            <a:r>
              <a:rPr lang="en-US" altLang="en-US"/>
              <a:t>Tasks or processors do not communicate in a synchronized fashion</a:t>
            </a:r>
          </a:p>
          <a:p>
            <a:pPr lvl="1" eaLnBrk="1" hangingPunct="1"/>
            <a:r>
              <a:rPr lang="en-US" altLang="en-US"/>
              <a:t>Communicates by message passing packets</a:t>
            </a:r>
          </a:p>
          <a:p>
            <a:pPr lvl="1" eaLnBrk="1" hangingPunct="1"/>
            <a:r>
              <a:rPr lang="en-US" altLang="en-US"/>
              <a:t>Overhead for data exchange is high</a:t>
            </a:r>
          </a:p>
          <a:p>
            <a:pPr lvl="1" eaLnBrk="1" hangingPunct="1"/>
            <a:r>
              <a:rPr lang="en-US" altLang="en-US"/>
              <a:t>Distributed memory system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a:extLst>
              <a:ext uri="{FF2B5EF4-FFF2-40B4-BE49-F238E27FC236}">
                <a16:creationId xmlns:a16="http://schemas.microsoft.com/office/drawing/2014/main" id="{77453D16-1CF1-6741-40B1-3D2C69BE1FE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B23BEDA3-F7C5-431E-A800-F6F4753B27FB}" type="datetime1">
              <a:rPr lang="en-US" altLang="en-US" sz="1400" smtClean="0"/>
              <a:pPr>
                <a:spcBef>
                  <a:spcPct val="0"/>
                </a:spcBef>
                <a:buFontTx/>
                <a:buNone/>
              </a:pPr>
              <a:t>3/24/2026</a:t>
            </a:fld>
            <a:endParaRPr lang="en-US" altLang="en-US" sz="1400"/>
          </a:p>
        </p:txBody>
      </p:sp>
      <p:sp>
        <p:nvSpPr>
          <p:cNvPr id="24579" name="Footer Placeholder 4">
            <a:extLst>
              <a:ext uri="{FF2B5EF4-FFF2-40B4-BE49-F238E27FC236}">
                <a16:creationId xmlns:a16="http://schemas.microsoft.com/office/drawing/2014/main" id="{72A84B98-845D-6A23-08F9-B12E25FAB33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4580" name="Slide Number Placeholder 5">
            <a:extLst>
              <a:ext uri="{FF2B5EF4-FFF2-40B4-BE49-F238E27FC236}">
                <a16:creationId xmlns:a16="http://schemas.microsoft.com/office/drawing/2014/main" id="{D2E01D0D-FCC5-21AD-1889-999B442D10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C8933888-17E0-45B0-9A19-E7DDE69D8B1A}" type="slidenum">
              <a:rPr lang="en-US" altLang="en-US" sz="1400" smtClean="0"/>
              <a:pPr>
                <a:spcBef>
                  <a:spcPct val="0"/>
                </a:spcBef>
                <a:buFontTx/>
                <a:buNone/>
              </a:pPr>
              <a:t>22</a:t>
            </a:fld>
            <a:endParaRPr lang="en-US" altLang="en-US" sz="1400"/>
          </a:p>
        </p:txBody>
      </p:sp>
      <p:sp>
        <p:nvSpPr>
          <p:cNvPr id="24581" name="Rectangle 2">
            <a:extLst>
              <a:ext uri="{FF2B5EF4-FFF2-40B4-BE49-F238E27FC236}">
                <a16:creationId xmlns:a16="http://schemas.microsoft.com/office/drawing/2014/main" id="{CB257904-1CF0-EF1A-48E3-641EFA4A2B85}"/>
              </a:ext>
            </a:extLst>
          </p:cNvPr>
          <p:cNvSpPr>
            <a:spLocks noGrp="1" noChangeArrowheads="1"/>
          </p:cNvSpPr>
          <p:nvPr>
            <p:ph type="title"/>
          </p:nvPr>
        </p:nvSpPr>
        <p:spPr/>
        <p:txBody>
          <a:bodyPr/>
          <a:lstStyle/>
          <a:p>
            <a:pPr eaLnBrk="1" hangingPunct="1"/>
            <a:r>
              <a:rPr lang="en-US" altLang="en-US"/>
              <a:t>Granularity of Parallelism</a:t>
            </a:r>
          </a:p>
        </p:txBody>
      </p:sp>
      <p:sp>
        <p:nvSpPr>
          <p:cNvPr id="24582" name="Rectangle 3">
            <a:extLst>
              <a:ext uri="{FF2B5EF4-FFF2-40B4-BE49-F238E27FC236}">
                <a16:creationId xmlns:a16="http://schemas.microsoft.com/office/drawing/2014/main" id="{F8034428-3E7C-BFA7-8EA1-E9D322A7D3A5}"/>
              </a:ext>
            </a:extLst>
          </p:cNvPr>
          <p:cNvSpPr>
            <a:spLocks noGrp="1" noChangeArrowheads="1"/>
          </p:cNvSpPr>
          <p:nvPr>
            <p:ph type="body" idx="1"/>
          </p:nvPr>
        </p:nvSpPr>
        <p:spPr>
          <a:xfrm>
            <a:off x="457200" y="1143000"/>
            <a:ext cx="8153400" cy="5059363"/>
          </a:xfrm>
        </p:spPr>
        <p:txBody>
          <a:bodyPr/>
          <a:lstStyle/>
          <a:p>
            <a:pPr eaLnBrk="1" hangingPunct="1">
              <a:lnSpc>
                <a:spcPct val="90000"/>
              </a:lnSpc>
            </a:pPr>
            <a:r>
              <a:rPr lang="en-US" altLang="en-US" sz="2000" b="1"/>
              <a:t>Coarse-grain</a:t>
            </a:r>
            <a:endParaRPr lang="en-US" altLang="en-US" sz="2000"/>
          </a:p>
          <a:p>
            <a:pPr lvl="1" eaLnBrk="1" hangingPunct="1">
              <a:lnSpc>
                <a:spcPct val="90000"/>
              </a:lnSpc>
            </a:pPr>
            <a:r>
              <a:rPr lang="en-US" altLang="en-US" sz="1800"/>
              <a:t>A task is broken into a handful of pieces, each of which is executed by a powerful processor</a:t>
            </a:r>
          </a:p>
          <a:p>
            <a:pPr lvl="1" eaLnBrk="1" hangingPunct="1">
              <a:lnSpc>
                <a:spcPct val="90000"/>
              </a:lnSpc>
            </a:pPr>
            <a:r>
              <a:rPr lang="en-US" altLang="en-US" sz="1800"/>
              <a:t>Processors may be heterogeneous</a:t>
            </a:r>
          </a:p>
          <a:p>
            <a:pPr lvl="1" eaLnBrk="1" hangingPunct="1">
              <a:lnSpc>
                <a:spcPct val="90000"/>
              </a:lnSpc>
            </a:pPr>
            <a:r>
              <a:rPr lang="en-US" altLang="en-US" sz="1800"/>
              <a:t>Computation/communication ratio is very high</a:t>
            </a:r>
          </a:p>
          <a:p>
            <a:pPr lvl="1" eaLnBrk="1" hangingPunct="1">
              <a:lnSpc>
                <a:spcPct val="90000"/>
              </a:lnSpc>
            </a:pPr>
            <a:r>
              <a:rPr lang="en-US" altLang="en-US" sz="1800"/>
              <a:t>Example: BBN Butterfly</a:t>
            </a:r>
          </a:p>
          <a:p>
            <a:pPr eaLnBrk="1" hangingPunct="1">
              <a:lnSpc>
                <a:spcPct val="90000"/>
              </a:lnSpc>
            </a:pPr>
            <a:r>
              <a:rPr lang="en-US" altLang="en-US" sz="2000" b="1"/>
              <a:t>Medium-grain</a:t>
            </a:r>
            <a:endParaRPr lang="en-US" altLang="en-US" sz="2000"/>
          </a:p>
          <a:p>
            <a:pPr lvl="1" eaLnBrk="1" hangingPunct="1">
              <a:lnSpc>
                <a:spcPct val="90000"/>
              </a:lnSpc>
            </a:pPr>
            <a:r>
              <a:rPr lang="en-US" altLang="en-US" sz="1800"/>
              <a:t>Tens to few thousands of processors typically running the same code </a:t>
            </a:r>
          </a:p>
          <a:p>
            <a:pPr lvl="1" eaLnBrk="1" hangingPunct="1">
              <a:lnSpc>
                <a:spcPct val="90000"/>
              </a:lnSpc>
            </a:pPr>
            <a:r>
              <a:rPr lang="en-US" altLang="en-US" sz="1800"/>
              <a:t>Computation/communication ratio is often hundreds or more</a:t>
            </a:r>
          </a:p>
          <a:p>
            <a:pPr lvl="1" eaLnBrk="1" hangingPunct="1">
              <a:lnSpc>
                <a:spcPct val="90000"/>
              </a:lnSpc>
            </a:pPr>
            <a:r>
              <a:rPr lang="en-US" altLang="en-US" sz="1800"/>
              <a:t>Intel Paragon XP, Touchstone Series</a:t>
            </a:r>
          </a:p>
          <a:p>
            <a:pPr eaLnBrk="1" hangingPunct="1">
              <a:lnSpc>
                <a:spcPct val="90000"/>
              </a:lnSpc>
            </a:pPr>
            <a:r>
              <a:rPr lang="en-US" altLang="en-US" sz="2000" b="1"/>
              <a:t>Fine-grain</a:t>
            </a:r>
            <a:endParaRPr lang="en-US" altLang="en-US" sz="2000"/>
          </a:p>
          <a:p>
            <a:pPr lvl="1" eaLnBrk="1" hangingPunct="1">
              <a:lnSpc>
                <a:spcPct val="90000"/>
              </a:lnSpc>
            </a:pPr>
            <a:r>
              <a:rPr lang="en-US" altLang="en-US" sz="1800"/>
              <a:t>Thousands to perhaps millions of small pieces, executed by very small, simple processors or through pipelines</a:t>
            </a:r>
          </a:p>
          <a:p>
            <a:pPr lvl="1" eaLnBrk="1" hangingPunct="1">
              <a:lnSpc>
                <a:spcPct val="90000"/>
              </a:lnSpc>
            </a:pPr>
            <a:r>
              <a:rPr lang="en-US" altLang="en-US" sz="1800"/>
              <a:t>Processors typically have instructions broadcasted to them </a:t>
            </a:r>
          </a:p>
          <a:p>
            <a:pPr lvl="1" eaLnBrk="1" hangingPunct="1">
              <a:lnSpc>
                <a:spcPct val="90000"/>
              </a:lnSpc>
            </a:pPr>
            <a:r>
              <a:rPr lang="en-US" altLang="en-US" sz="1800"/>
              <a:t>Compute/communicate ratio often near unity</a:t>
            </a:r>
          </a:p>
          <a:p>
            <a:pPr lvl="1" eaLnBrk="1" hangingPunct="1">
              <a:lnSpc>
                <a:spcPct val="90000"/>
              </a:lnSpc>
            </a:pPr>
            <a:r>
              <a:rPr lang="en-US" altLang="en-US" sz="1800"/>
              <a:t>Example: Thinking Machines CM-1, CM-2, CM-200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a:extLst>
              <a:ext uri="{FF2B5EF4-FFF2-40B4-BE49-F238E27FC236}">
                <a16:creationId xmlns:a16="http://schemas.microsoft.com/office/drawing/2014/main" id="{EEC476BC-7539-87FA-65E0-2FB04288910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EA93B1D-C0CE-402F-AB09-FE389E644B79}" type="datetime1">
              <a:rPr lang="en-US" altLang="en-US" sz="1400" smtClean="0"/>
              <a:pPr>
                <a:spcBef>
                  <a:spcPct val="0"/>
                </a:spcBef>
                <a:buFontTx/>
                <a:buNone/>
              </a:pPr>
              <a:t>3/24/2026</a:t>
            </a:fld>
            <a:endParaRPr lang="en-US" altLang="en-US" sz="1400"/>
          </a:p>
        </p:txBody>
      </p:sp>
      <p:sp>
        <p:nvSpPr>
          <p:cNvPr id="25603" name="Footer Placeholder 4">
            <a:extLst>
              <a:ext uri="{FF2B5EF4-FFF2-40B4-BE49-F238E27FC236}">
                <a16:creationId xmlns:a16="http://schemas.microsoft.com/office/drawing/2014/main" id="{80147D7C-8151-C607-7B98-BEDF3DEEAE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5604" name="Slide Number Placeholder 5">
            <a:extLst>
              <a:ext uri="{FF2B5EF4-FFF2-40B4-BE49-F238E27FC236}">
                <a16:creationId xmlns:a16="http://schemas.microsoft.com/office/drawing/2014/main" id="{1CD2CCA6-692F-8406-DAD8-C7DC7CA777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0B21627F-F4A6-4229-8F92-9E5ABEA6239E}" type="slidenum">
              <a:rPr lang="en-US" altLang="en-US" sz="1400" smtClean="0"/>
              <a:pPr>
                <a:spcBef>
                  <a:spcPct val="0"/>
                </a:spcBef>
                <a:buFontTx/>
                <a:buNone/>
              </a:pPr>
              <a:t>23</a:t>
            </a:fld>
            <a:endParaRPr lang="en-US" altLang="en-US" sz="1400"/>
          </a:p>
        </p:txBody>
      </p:sp>
      <p:sp>
        <p:nvSpPr>
          <p:cNvPr id="25605" name="Rectangle 2">
            <a:extLst>
              <a:ext uri="{FF2B5EF4-FFF2-40B4-BE49-F238E27FC236}">
                <a16:creationId xmlns:a16="http://schemas.microsoft.com/office/drawing/2014/main" id="{FDE51EC5-63C9-499C-CDC6-6757B690A872}"/>
              </a:ext>
            </a:extLst>
          </p:cNvPr>
          <p:cNvSpPr>
            <a:spLocks noGrp="1" noChangeArrowheads="1"/>
          </p:cNvSpPr>
          <p:nvPr>
            <p:ph type="title"/>
          </p:nvPr>
        </p:nvSpPr>
        <p:spPr/>
        <p:txBody>
          <a:bodyPr/>
          <a:lstStyle/>
          <a:p>
            <a:pPr eaLnBrk="1" hangingPunct="1"/>
            <a:r>
              <a:rPr lang="en-US" altLang="en-US"/>
              <a:t>Intel Paragon XP/S 140 Supercomputer</a:t>
            </a:r>
          </a:p>
        </p:txBody>
      </p:sp>
      <p:pic>
        <p:nvPicPr>
          <p:cNvPr id="25606" name="Picture 4" descr="27-x-Intel-ParagonXP">
            <a:extLst>
              <a:ext uri="{FF2B5EF4-FFF2-40B4-BE49-F238E27FC236}">
                <a16:creationId xmlns:a16="http://schemas.microsoft.com/office/drawing/2014/main" id="{36F883C4-F59E-0529-8ADD-A8D9A3F9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0104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a:extLst>
              <a:ext uri="{FF2B5EF4-FFF2-40B4-BE49-F238E27FC236}">
                <a16:creationId xmlns:a16="http://schemas.microsoft.com/office/drawing/2014/main" id="{AD397B66-BFD4-6B2C-91D0-D1F8D42C824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216B66D2-E0A5-4C67-B7BF-CE1495AC41D8}" type="datetime1">
              <a:rPr lang="en-US" altLang="en-US" sz="1400" smtClean="0"/>
              <a:pPr>
                <a:spcBef>
                  <a:spcPct val="0"/>
                </a:spcBef>
                <a:buFontTx/>
                <a:buNone/>
              </a:pPr>
              <a:t>3/24/2026</a:t>
            </a:fld>
            <a:endParaRPr lang="en-US" altLang="en-US" sz="1400"/>
          </a:p>
        </p:txBody>
      </p:sp>
      <p:sp>
        <p:nvSpPr>
          <p:cNvPr id="26627" name="Footer Placeholder 4">
            <a:extLst>
              <a:ext uri="{FF2B5EF4-FFF2-40B4-BE49-F238E27FC236}">
                <a16:creationId xmlns:a16="http://schemas.microsoft.com/office/drawing/2014/main" id="{1BB12C66-C944-968D-2103-D7704A0DF0B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6628" name="Slide Number Placeholder 5">
            <a:extLst>
              <a:ext uri="{FF2B5EF4-FFF2-40B4-BE49-F238E27FC236}">
                <a16:creationId xmlns:a16="http://schemas.microsoft.com/office/drawing/2014/main" id="{A05A1A45-1716-E781-C47B-3A7AB911B8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89D30ED5-A3F0-439F-80FD-0D2C2B4F17C9}" type="slidenum">
              <a:rPr lang="en-US" altLang="en-US" sz="1400" smtClean="0"/>
              <a:pPr>
                <a:spcBef>
                  <a:spcPct val="0"/>
                </a:spcBef>
                <a:buFontTx/>
                <a:buNone/>
              </a:pPr>
              <a:t>24</a:t>
            </a:fld>
            <a:endParaRPr lang="en-US" altLang="en-US" sz="1400"/>
          </a:p>
        </p:txBody>
      </p:sp>
      <p:sp>
        <p:nvSpPr>
          <p:cNvPr id="26629" name="Rectangle 2">
            <a:extLst>
              <a:ext uri="{FF2B5EF4-FFF2-40B4-BE49-F238E27FC236}">
                <a16:creationId xmlns:a16="http://schemas.microsoft.com/office/drawing/2014/main" id="{5BA249C0-C51C-522C-FEA9-A7FCF029C9E6}"/>
              </a:ext>
            </a:extLst>
          </p:cNvPr>
          <p:cNvSpPr>
            <a:spLocks noGrp="1" noChangeArrowheads="1"/>
          </p:cNvSpPr>
          <p:nvPr>
            <p:ph type="title"/>
          </p:nvPr>
        </p:nvSpPr>
        <p:spPr/>
        <p:txBody>
          <a:bodyPr/>
          <a:lstStyle/>
          <a:p>
            <a:pPr eaLnBrk="1" hangingPunct="1"/>
            <a:r>
              <a:rPr lang="en-US" altLang="en-US"/>
              <a:t>Memory Architectures</a:t>
            </a:r>
          </a:p>
        </p:txBody>
      </p:sp>
      <p:sp>
        <p:nvSpPr>
          <p:cNvPr id="26630" name="Rectangle 3">
            <a:extLst>
              <a:ext uri="{FF2B5EF4-FFF2-40B4-BE49-F238E27FC236}">
                <a16:creationId xmlns:a16="http://schemas.microsoft.com/office/drawing/2014/main" id="{E9748DEB-350E-8C9E-91E6-103C0EF3EBF7}"/>
              </a:ext>
            </a:extLst>
          </p:cNvPr>
          <p:cNvSpPr>
            <a:spLocks noGrp="1" noChangeArrowheads="1"/>
          </p:cNvSpPr>
          <p:nvPr>
            <p:ph type="body" idx="1"/>
          </p:nvPr>
        </p:nvSpPr>
        <p:spPr>
          <a:xfrm>
            <a:off x="457200" y="1143000"/>
            <a:ext cx="7620000" cy="5059363"/>
          </a:xfrm>
        </p:spPr>
        <p:txBody>
          <a:bodyPr/>
          <a:lstStyle/>
          <a:p>
            <a:pPr eaLnBrk="1" hangingPunct="1"/>
            <a:r>
              <a:rPr lang="en-US" altLang="en-US"/>
              <a:t>Shared (Global) Memory</a:t>
            </a:r>
          </a:p>
          <a:p>
            <a:pPr lvl="1" eaLnBrk="1" hangingPunct="1"/>
            <a:r>
              <a:rPr lang="en-US" altLang="en-US"/>
              <a:t>A Global Memory Space accessible by all processors</a:t>
            </a:r>
          </a:p>
          <a:p>
            <a:pPr lvl="1" eaLnBrk="1" hangingPunct="1"/>
            <a:r>
              <a:rPr lang="en-US" altLang="en-US"/>
              <a:t>Processors may also have some local memory</a:t>
            </a:r>
          </a:p>
          <a:p>
            <a:pPr eaLnBrk="1" hangingPunct="1"/>
            <a:r>
              <a:rPr lang="en-US" altLang="en-US"/>
              <a:t>Distributed (Local, Message-Passing) Memory</a:t>
            </a:r>
          </a:p>
          <a:p>
            <a:pPr lvl="1" eaLnBrk="1" hangingPunct="1"/>
            <a:r>
              <a:rPr lang="en-US" altLang="en-US"/>
              <a:t>All memory units are associated with processors </a:t>
            </a:r>
          </a:p>
          <a:p>
            <a:pPr lvl="1" eaLnBrk="1" hangingPunct="1"/>
            <a:r>
              <a:rPr lang="en-US" altLang="en-US"/>
              <a:t>To retrieve information from another processor's memory a message must be sent there   </a:t>
            </a:r>
          </a:p>
          <a:p>
            <a:pPr eaLnBrk="1" hangingPunct="1"/>
            <a:r>
              <a:rPr lang="en-US" altLang="en-US"/>
              <a:t>Uniform Memory : All processors take the same time to reach all memory locations</a:t>
            </a:r>
          </a:p>
          <a:p>
            <a:pPr eaLnBrk="1" hangingPunct="1"/>
            <a:r>
              <a:rPr lang="en-US" altLang="en-US"/>
              <a:t>Non-uniform (NUMA) Memory: Processors have varying access patterns to shared memory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528AFF2D-C663-9A8B-B6A3-F17F0B9C569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B18F227F-ADBA-408F-BB76-446BD7C294F3}" type="datetime1">
              <a:rPr lang="en-US" altLang="en-US" sz="1400" smtClean="0"/>
              <a:pPr>
                <a:spcBef>
                  <a:spcPct val="0"/>
                </a:spcBef>
                <a:buFontTx/>
                <a:buNone/>
              </a:pPr>
              <a:t>3/24/2026</a:t>
            </a:fld>
            <a:endParaRPr lang="en-US" altLang="en-US" sz="1400"/>
          </a:p>
        </p:txBody>
      </p:sp>
      <p:sp>
        <p:nvSpPr>
          <p:cNvPr id="27651" name="Footer Placeholder 4">
            <a:extLst>
              <a:ext uri="{FF2B5EF4-FFF2-40B4-BE49-F238E27FC236}">
                <a16:creationId xmlns:a16="http://schemas.microsoft.com/office/drawing/2014/main" id="{3276158C-17EB-9915-E00C-D81B4A75A36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7652" name="Slide Number Placeholder 5">
            <a:extLst>
              <a:ext uri="{FF2B5EF4-FFF2-40B4-BE49-F238E27FC236}">
                <a16:creationId xmlns:a16="http://schemas.microsoft.com/office/drawing/2014/main" id="{A7FBEBBC-58C7-AAEC-41CB-EBA51A83DF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C5314EE7-E7FD-4D40-8809-37A00BBFA8DF}" type="slidenum">
              <a:rPr lang="en-US" altLang="en-US" sz="1400" smtClean="0"/>
              <a:pPr>
                <a:spcBef>
                  <a:spcPct val="0"/>
                </a:spcBef>
                <a:buFontTx/>
                <a:buNone/>
              </a:pPr>
              <a:t>25</a:t>
            </a:fld>
            <a:endParaRPr lang="en-US" altLang="en-US" sz="1400"/>
          </a:p>
        </p:txBody>
      </p:sp>
      <p:sp>
        <p:nvSpPr>
          <p:cNvPr id="27653" name="Rectangle 2">
            <a:extLst>
              <a:ext uri="{FF2B5EF4-FFF2-40B4-BE49-F238E27FC236}">
                <a16:creationId xmlns:a16="http://schemas.microsoft.com/office/drawing/2014/main" id="{F24F5A35-654F-C6AC-59F1-D9F1C8F9CBCE}"/>
              </a:ext>
            </a:extLst>
          </p:cNvPr>
          <p:cNvSpPr>
            <a:spLocks noGrp="1" noChangeArrowheads="1"/>
          </p:cNvSpPr>
          <p:nvPr>
            <p:ph type="title"/>
          </p:nvPr>
        </p:nvSpPr>
        <p:spPr/>
        <p:txBody>
          <a:bodyPr/>
          <a:lstStyle/>
          <a:p>
            <a:pPr eaLnBrk="1" hangingPunct="1"/>
            <a:r>
              <a:rPr lang="en-US" altLang="en-US"/>
              <a:t>Shared Memory Multiprocessors</a:t>
            </a:r>
          </a:p>
        </p:txBody>
      </p:sp>
      <p:sp>
        <p:nvSpPr>
          <p:cNvPr id="27654" name="Rectangle 3">
            <a:extLst>
              <a:ext uri="{FF2B5EF4-FFF2-40B4-BE49-F238E27FC236}">
                <a16:creationId xmlns:a16="http://schemas.microsoft.com/office/drawing/2014/main" id="{9471B8D4-3107-C09E-EED3-EA2A2966B532}"/>
              </a:ext>
            </a:extLst>
          </p:cNvPr>
          <p:cNvSpPr>
            <a:spLocks noGrp="1" noChangeArrowheads="1"/>
          </p:cNvSpPr>
          <p:nvPr>
            <p:ph type="body" idx="1"/>
          </p:nvPr>
        </p:nvSpPr>
        <p:spPr>
          <a:xfrm>
            <a:off x="457200" y="1143000"/>
            <a:ext cx="8229600" cy="2590800"/>
          </a:xfrm>
        </p:spPr>
        <p:txBody>
          <a:bodyPr/>
          <a:lstStyle/>
          <a:p>
            <a:pPr eaLnBrk="1" hangingPunct="1">
              <a:lnSpc>
                <a:spcPct val="80000"/>
              </a:lnSpc>
            </a:pPr>
            <a:r>
              <a:rPr lang="en-US" altLang="en-US" sz="2000" u="sng"/>
              <a:t>Characteristics</a:t>
            </a:r>
            <a:endParaRPr lang="en-US" altLang="en-US" sz="2000"/>
          </a:p>
          <a:p>
            <a:pPr lvl="1" eaLnBrk="1" hangingPunct="1">
              <a:lnSpc>
                <a:spcPct val="80000"/>
              </a:lnSpc>
            </a:pPr>
            <a:r>
              <a:rPr lang="en-US" altLang="en-US" sz="1800"/>
              <a:t>All processors have equally direct access to one large memory address space</a:t>
            </a:r>
            <a:endParaRPr lang="en-US" altLang="en-US" sz="1800" u="sng"/>
          </a:p>
          <a:p>
            <a:pPr eaLnBrk="1" hangingPunct="1">
              <a:lnSpc>
                <a:spcPct val="80000"/>
              </a:lnSpc>
            </a:pPr>
            <a:r>
              <a:rPr lang="en-US" altLang="en-US" sz="2000" u="sng"/>
              <a:t>Example systems</a:t>
            </a:r>
            <a:endParaRPr lang="en-US" altLang="en-US" sz="2000"/>
          </a:p>
          <a:p>
            <a:pPr lvl="1" eaLnBrk="1" hangingPunct="1">
              <a:lnSpc>
                <a:spcPct val="80000"/>
              </a:lnSpc>
            </a:pPr>
            <a:r>
              <a:rPr lang="en-US" altLang="en-US" sz="1800"/>
              <a:t>Bus and cache-based systems: Sequent Balance, Encore Multimax</a:t>
            </a:r>
          </a:p>
          <a:p>
            <a:pPr lvl="1" eaLnBrk="1" hangingPunct="1">
              <a:lnSpc>
                <a:spcPct val="80000"/>
              </a:lnSpc>
            </a:pPr>
            <a:r>
              <a:rPr lang="en-US" altLang="en-US" sz="1800"/>
              <a:t>Multistage IN-based systems: Ultracomputer, Butterfly, RP3, HEP</a:t>
            </a:r>
          </a:p>
          <a:p>
            <a:pPr lvl="1" eaLnBrk="1" hangingPunct="1">
              <a:lnSpc>
                <a:spcPct val="80000"/>
              </a:lnSpc>
            </a:pPr>
            <a:r>
              <a:rPr lang="en-US" altLang="en-US" sz="1800"/>
              <a:t>Crossbar switch-based systems: C.mmp, Alliant FX/8</a:t>
            </a:r>
            <a:endParaRPr lang="en-US" altLang="en-US" sz="1800" u="sng"/>
          </a:p>
          <a:p>
            <a:pPr eaLnBrk="1" hangingPunct="1">
              <a:lnSpc>
                <a:spcPct val="80000"/>
              </a:lnSpc>
            </a:pPr>
            <a:r>
              <a:rPr lang="en-US" altLang="en-US" sz="2000" u="sng"/>
              <a:t>Limitations</a:t>
            </a:r>
            <a:endParaRPr lang="en-US" altLang="en-US" sz="2000"/>
          </a:p>
          <a:p>
            <a:pPr lvl="1" eaLnBrk="1" hangingPunct="1">
              <a:lnSpc>
                <a:spcPct val="80000"/>
              </a:lnSpc>
            </a:pPr>
            <a:r>
              <a:rPr lang="en-US" altLang="en-US" sz="1800"/>
              <a:t>Memory access latency; Hot spot problem</a:t>
            </a:r>
          </a:p>
        </p:txBody>
      </p:sp>
      <p:pic>
        <p:nvPicPr>
          <p:cNvPr id="27655" name="Picture 4">
            <a:extLst>
              <a:ext uri="{FF2B5EF4-FFF2-40B4-BE49-F238E27FC236}">
                <a16:creationId xmlns:a16="http://schemas.microsoft.com/office/drawing/2014/main" id="{35436D35-6112-F906-205E-3CCA3A0D1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33800"/>
            <a:ext cx="60960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a:extLst>
              <a:ext uri="{FF2B5EF4-FFF2-40B4-BE49-F238E27FC236}">
                <a16:creationId xmlns:a16="http://schemas.microsoft.com/office/drawing/2014/main" id="{F7519115-6118-4128-9BE2-54724D641DC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87D9C7C7-F514-4259-868C-3823E7D2F5EA}" type="datetime1">
              <a:rPr lang="en-US" altLang="en-US" sz="1400" smtClean="0"/>
              <a:pPr>
                <a:spcBef>
                  <a:spcPct val="0"/>
                </a:spcBef>
                <a:buFontTx/>
                <a:buNone/>
              </a:pPr>
              <a:t>3/24/2026</a:t>
            </a:fld>
            <a:endParaRPr lang="en-US" altLang="en-US" sz="1400"/>
          </a:p>
        </p:txBody>
      </p:sp>
      <p:sp>
        <p:nvSpPr>
          <p:cNvPr id="28675" name="Footer Placeholder 4">
            <a:extLst>
              <a:ext uri="{FF2B5EF4-FFF2-40B4-BE49-F238E27FC236}">
                <a16:creationId xmlns:a16="http://schemas.microsoft.com/office/drawing/2014/main" id="{1C007EDC-80FB-F7D3-F3EF-2CFA2AC4B14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8676" name="Slide Number Placeholder 5">
            <a:extLst>
              <a:ext uri="{FF2B5EF4-FFF2-40B4-BE49-F238E27FC236}">
                <a16:creationId xmlns:a16="http://schemas.microsoft.com/office/drawing/2014/main" id="{D187A6C6-0C6C-01C7-BE19-D41ECC168B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7ED65C46-FBD3-40D1-9619-A41665945DCA}" type="slidenum">
              <a:rPr lang="en-US" altLang="en-US" sz="1400" smtClean="0"/>
              <a:pPr>
                <a:spcBef>
                  <a:spcPct val="0"/>
                </a:spcBef>
                <a:buFontTx/>
                <a:buNone/>
              </a:pPr>
              <a:t>26</a:t>
            </a:fld>
            <a:endParaRPr lang="en-US" altLang="en-US" sz="1400"/>
          </a:p>
        </p:txBody>
      </p:sp>
      <p:sp>
        <p:nvSpPr>
          <p:cNvPr id="28677" name="Rectangle 2">
            <a:extLst>
              <a:ext uri="{FF2B5EF4-FFF2-40B4-BE49-F238E27FC236}">
                <a16:creationId xmlns:a16="http://schemas.microsoft.com/office/drawing/2014/main" id="{F8A05A4B-6F8F-C5AD-993F-3D00DB0A73F0}"/>
              </a:ext>
            </a:extLst>
          </p:cNvPr>
          <p:cNvSpPr>
            <a:spLocks noGrp="1" noChangeArrowheads="1"/>
          </p:cNvSpPr>
          <p:nvPr>
            <p:ph type="title"/>
          </p:nvPr>
        </p:nvSpPr>
        <p:spPr/>
        <p:txBody>
          <a:bodyPr/>
          <a:lstStyle/>
          <a:p>
            <a:pPr eaLnBrk="1" hangingPunct="1"/>
            <a:r>
              <a:rPr lang="en-US" altLang="en-US"/>
              <a:t>Centralized Shared vs. Distributed Memory</a:t>
            </a:r>
          </a:p>
        </p:txBody>
      </p:sp>
      <p:pic>
        <p:nvPicPr>
          <p:cNvPr id="28678" name="Picture 4" descr="SharedMemmoryArchitectures">
            <a:extLst>
              <a:ext uri="{FF2B5EF4-FFF2-40B4-BE49-F238E27FC236}">
                <a16:creationId xmlns:a16="http://schemas.microsoft.com/office/drawing/2014/main" id="{999D4683-69B0-8BCD-D820-AEA18B206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9248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9">
            <a:extLst>
              <a:ext uri="{FF2B5EF4-FFF2-40B4-BE49-F238E27FC236}">
                <a16:creationId xmlns:a16="http://schemas.microsoft.com/office/drawing/2014/main" id="{1E50F0E1-4E9F-B24E-AA34-60F010F27987}"/>
              </a:ext>
            </a:extLst>
          </p:cNvPr>
          <p:cNvSpPr txBox="1">
            <a:spLocks noChangeArrowheads="1"/>
          </p:cNvSpPr>
          <p:nvPr/>
        </p:nvSpPr>
        <p:spPr bwMode="auto">
          <a:xfrm>
            <a:off x="517525" y="4532313"/>
            <a:ext cx="352107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en-US" altLang="en-US" sz="1800"/>
              <a:t> </a:t>
            </a:r>
            <a:r>
              <a:rPr lang="en-US" altLang="en-US" sz="1400"/>
              <a:t>Large caches – single memory serves small number of processes (up to 16 or so)</a:t>
            </a:r>
          </a:p>
          <a:p>
            <a:pPr eaLnBrk="1" hangingPunct="1">
              <a:spcBef>
                <a:spcPct val="0"/>
              </a:spcBef>
              <a:buFontTx/>
              <a:buNone/>
            </a:pPr>
            <a:r>
              <a:rPr lang="en-US" altLang="en-US" sz="1400"/>
              <a:t> More processors introduces more contention</a:t>
            </a:r>
          </a:p>
        </p:txBody>
      </p:sp>
      <p:sp>
        <p:nvSpPr>
          <p:cNvPr id="28680" name="Text Box 10">
            <a:extLst>
              <a:ext uri="{FF2B5EF4-FFF2-40B4-BE49-F238E27FC236}">
                <a16:creationId xmlns:a16="http://schemas.microsoft.com/office/drawing/2014/main" id="{F2DD6379-72D8-03F5-7622-655CF8ED4F0B}"/>
              </a:ext>
            </a:extLst>
          </p:cNvPr>
          <p:cNvSpPr txBox="1">
            <a:spLocks noChangeArrowheads="1"/>
          </p:cNvSpPr>
          <p:nvPr/>
        </p:nvSpPr>
        <p:spPr bwMode="auto">
          <a:xfrm>
            <a:off x="4784725" y="4532313"/>
            <a:ext cx="3292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pPr>
            <a:r>
              <a:rPr lang="en-US" altLang="en-US" sz="1400"/>
              <a:t> Pro: reduces latency of local memory accesses</a:t>
            </a:r>
          </a:p>
          <a:p>
            <a:pPr eaLnBrk="1" hangingPunct="1">
              <a:spcBef>
                <a:spcPct val="0"/>
              </a:spcBef>
            </a:pPr>
            <a:r>
              <a:rPr lang="en-US" altLang="en-US" sz="1400"/>
              <a:t> Con: communicating data between processors becomes more complex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a:extLst>
              <a:ext uri="{FF2B5EF4-FFF2-40B4-BE49-F238E27FC236}">
                <a16:creationId xmlns:a16="http://schemas.microsoft.com/office/drawing/2014/main" id="{560E0ED1-51C8-6E23-9718-B848B682754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F450F90C-E8A3-4541-B857-1433A17A8ED4}" type="datetime1">
              <a:rPr lang="en-US" altLang="en-US" sz="1400" smtClean="0"/>
              <a:pPr>
                <a:spcBef>
                  <a:spcPct val="0"/>
                </a:spcBef>
                <a:buFontTx/>
                <a:buNone/>
              </a:pPr>
              <a:t>3/24/2026</a:t>
            </a:fld>
            <a:endParaRPr lang="en-US" altLang="en-US" sz="1400"/>
          </a:p>
        </p:txBody>
      </p:sp>
      <p:sp>
        <p:nvSpPr>
          <p:cNvPr id="29699" name="Footer Placeholder 4">
            <a:extLst>
              <a:ext uri="{FF2B5EF4-FFF2-40B4-BE49-F238E27FC236}">
                <a16:creationId xmlns:a16="http://schemas.microsoft.com/office/drawing/2014/main" id="{3D1C14D5-574A-48E3-9525-1B56F0C191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29700" name="Slide Number Placeholder 5">
            <a:extLst>
              <a:ext uri="{FF2B5EF4-FFF2-40B4-BE49-F238E27FC236}">
                <a16:creationId xmlns:a16="http://schemas.microsoft.com/office/drawing/2014/main" id="{190321CD-5150-DBB9-F826-C36A16466C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C0E624BE-F945-4FEF-8B69-7EA88C6F12C7}" type="slidenum">
              <a:rPr lang="en-US" altLang="en-US" sz="1400" smtClean="0"/>
              <a:pPr>
                <a:spcBef>
                  <a:spcPct val="0"/>
                </a:spcBef>
                <a:buFontTx/>
                <a:buNone/>
              </a:pPr>
              <a:t>27</a:t>
            </a:fld>
            <a:endParaRPr lang="en-US" altLang="en-US" sz="1400"/>
          </a:p>
        </p:txBody>
      </p:sp>
      <p:sp>
        <p:nvSpPr>
          <p:cNvPr id="29701" name="Rectangle 2">
            <a:extLst>
              <a:ext uri="{FF2B5EF4-FFF2-40B4-BE49-F238E27FC236}">
                <a16:creationId xmlns:a16="http://schemas.microsoft.com/office/drawing/2014/main" id="{4F75CB60-0DE7-1DF5-CB2E-7D46D49510B2}"/>
              </a:ext>
            </a:extLst>
          </p:cNvPr>
          <p:cNvSpPr>
            <a:spLocks noGrp="1" noChangeArrowheads="1"/>
          </p:cNvSpPr>
          <p:nvPr>
            <p:ph type="title"/>
          </p:nvPr>
        </p:nvSpPr>
        <p:spPr/>
        <p:txBody>
          <a:bodyPr/>
          <a:lstStyle/>
          <a:p>
            <a:pPr eaLnBrk="1" hangingPunct="1"/>
            <a:r>
              <a:rPr lang="en-US" altLang="en-US"/>
              <a:t>Message Passing Multiprocessors</a:t>
            </a:r>
          </a:p>
        </p:txBody>
      </p:sp>
      <p:sp>
        <p:nvSpPr>
          <p:cNvPr id="29702" name="Rectangle 3">
            <a:extLst>
              <a:ext uri="{FF2B5EF4-FFF2-40B4-BE49-F238E27FC236}">
                <a16:creationId xmlns:a16="http://schemas.microsoft.com/office/drawing/2014/main" id="{75455EBA-36C5-AB74-D952-6F5081314553}"/>
              </a:ext>
            </a:extLst>
          </p:cNvPr>
          <p:cNvSpPr>
            <a:spLocks noGrp="1" noChangeArrowheads="1"/>
          </p:cNvSpPr>
          <p:nvPr>
            <p:ph type="body" idx="1"/>
          </p:nvPr>
        </p:nvSpPr>
        <p:spPr>
          <a:xfrm>
            <a:off x="457200" y="1143000"/>
            <a:ext cx="8229600" cy="2743200"/>
          </a:xfrm>
        </p:spPr>
        <p:txBody>
          <a:bodyPr/>
          <a:lstStyle/>
          <a:p>
            <a:pPr eaLnBrk="1" hangingPunct="1">
              <a:lnSpc>
                <a:spcPct val="80000"/>
              </a:lnSpc>
            </a:pPr>
            <a:r>
              <a:rPr lang="en-US" altLang="en-US" sz="2000" u="sng"/>
              <a:t>Characteristics</a:t>
            </a:r>
            <a:endParaRPr lang="en-US" altLang="en-US" sz="2000"/>
          </a:p>
          <a:p>
            <a:pPr lvl="1" eaLnBrk="1" hangingPunct="1">
              <a:lnSpc>
                <a:spcPct val="80000"/>
              </a:lnSpc>
            </a:pPr>
            <a:r>
              <a:rPr lang="en-US" altLang="en-US" sz="1800"/>
              <a:t>Interconnected computers</a:t>
            </a:r>
          </a:p>
          <a:p>
            <a:pPr lvl="1" eaLnBrk="1" hangingPunct="1">
              <a:lnSpc>
                <a:spcPct val="80000"/>
              </a:lnSpc>
            </a:pPr>
            <a:r>
              <a:rPr lang="en-US" altLang="en-US" sz="1800"/>
              <a:t>Each processor has its own memory, and  communicates via message-passing</a:t>
            </a:r>
          </a:p>
          <a:p>
            <a:pPr lvl="1" eaLnBrk="1" hangingPunct="1">
              <a:lnSpc>
                <a:spcPct val="80000"/>
              </a:lnSpc>
            </a:pPr>
            <a:r>
              <a:rPr lang="en-US" altLang="en-US" sz="1800"/>
              <a:t>Messages are variable-length data containers</a:t>
            </a:r>
          </a:p>
          <a:p>
            <a:pPr eaLnBrk="1" hangingPunct="1">
              <a:lnSpc>
                <a:spcPct val="80000"/>
              </a:lnSpc>
            </a:pPr>
            <a:r>
              <a:rPr lang="en-US" altLang="en-US" sz="2000"/>
              <a:t>Example systems</a:t>
            </a:r>
          </a:p>
          <a:p>
            <a:pPr lvl="1" eaLnBrk="1" hangingPunct="1">
              <a:lnSpc>
                <a:spcPct val="80000"/>
              </a:lnSpc>
            </a:pPr>
            <a:r>
              <a:rPr lang="en-US" altLang="en-US" sz="1800"/>
              <a:t>Tree structure: Teradata, DADO</a:t>
            </a:r>
          </a:p>
          <a:p>
            <a:pPr lvl="1" eaLnBrk="1" hangingPunct="1">
              <a:lnSpc>
                <a:spcPct val="80000"/>
              </a:lnSpc>
            </a:pPr>
            <a:r>
              <a:rPr lang="en-US" altLang="en-US" sz="1800"/>
              <a:t>Mesh-connected: Rediflow, Series 2010, J-Machine</a:t>
            </a:r>
          </a:p>
          <a:p>
            <a:pPr lvl="1" eaLnBrk="1" hangingPunct="1">
              <a:lnSpc>
                <a:spcPct val="80000"/>
              </a:lnSpc>
            </a:pPr>
            <a:r>
              <a:rPr lang="en-US" altLang="en-US" sz="1800"/>
              <a:t>Hypercube: Cosmic Cube, iPSC, NCUBE, FPS T Series, Mark III</a:t>
            </a:r>
          </a:p>
        </p:txBody>
      </p:sp>
      <p:pic>
        <p:nvPicPr>
          <p:cNvPr id="29703" name="Picture 4">
            <a:extLst>
              <a:ext uri="{FF2B5EF4-FFF2-40B4-BE49-F238E27FC236}">
                <a16:creationId xmlns:a16="http://schemas.microsoft.com/office/drawing/2014/main" id="{125F9A46-493A-78E3-78CC-7AC463562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962400"/>
            <a:ext cx="64770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a:extLst>
              <a:ext uri="{FF2B5EF4-FFF2-40B4-BE49-F238E27FC236}">
                <a16:creationId xmlns:a16="http://schemas.microsoft.com/office/drawing/2014/main" id="{A507E17C-7020-4D69-1489-C2FEF205B0C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469EB72-ECFC-4877-9B7B-240135E18F5E}" type="datetime1">
              <a:rPr lang="en-US" altLang="en-US" sz="1400" smtClean="0"/>
              <a:pPr>
                <a:spcBef>
                  <a:spcPct val="0"/>
                </a:spcBef>
                <a:buFontTx/>
                <a:buNone/>
              </a:pPr>
              <a:t>3/24/2026</a:t>
            </a:fld>
            <a:endParaRPr lang="en-US" altLang="en-US" sz="1400"/>
          </a:p>
        </p:txBody>
      </p:sp>
      <p:sp>
        <p:nvSpPr>
          <p:cNvPr id="30723" name="Footer Placeholder 4">
            <a:extLst>
              <a:ext uri="{FF2B5EF4-FFF2-40B4-BE49-F238E27FC236}">
                <a16:creationId xmlns:a16="http://schemas.microsoft.com/office/drawing/2014/main" id="{B2D86EC6-2293-9DBE-353E-A61127F6693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0724" name="Slide Number Placeholder 5">
            <a:extLst>
              <a:ext uri="{FF2B5EF4-FFF2-40B4-BE49-F238E27FC236}">
                <a16:creationId xmlns:a16="http://schemas.microsoft.com/office/drawing/2014/main" id="{0C7220DF-9266-ECB4-2958-64D646DDAD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B347B72A-4017-4D31-83F3-C8C8BB91B471}" type="slidenum">
              <a:rPr lang="en-US" altLang="en-US" sz="1400" smtClean="0"/>
              <a:pPr>
                <a:spcBef>
                  <a:spcPct val="0"/>
                </a:spcBef>
                <a:buFontTx/>
                <a:buNone/>
              </a:pPr>
              <a:t>28</a:t>
            </a:fld>
            <a:endParaRPr lang="en-US" altLang="en-US" sz="1400"/>
          </a:p>
        </p:txBody>
      </p:sp>
      <p:sp>
        <p:nvSpPr>
          <p:cNvPr id="30725" name="Rectangle 2">
            <a:extLst>
              <a:ext uri="{FF2B5EF4-FFF2-40B4-BE49-F238E27FC236}">
                <a16:creationId xmlns:a16="http://schemas.microsoft.com/office/drawing/2014/main" id="{DF08558A-135F-3A05-9061-97F78DE9CFC5}"/>
              </a:ext>
            </a:extLst>
          </p:cNvPr>
          <p:cNvSpPr>
            <a:spLocks noGrp="1" noChangeArrowheads="1"/>
          </p:cNvSpPr>
          <p:nvPr>
            <p:ph type="title"/>
          </p:nvPr>
        </p:nvSpPr>
        <p:spPr/>
        <p:txBody>
          <a:bodyPr/>
          <a:lstStyle/>
          <a:p>
            <a:pPr eaLnBrk="1" hangingPunct="1"/>
            <a:r>
              <a:rPr lang="en-US" altLang="en-US"/>
              <a:t>Message Passing Multiprocessors</a:t>
            </a:r>
          </a:p>
        </p:txBody>
      </p:sp>
      <p:sp>
        <p:nvSpPr>
          <p:cNvPr id="30726" name="Rectangle 3">
            <a:extLst>
              <a:ext uri="{FF2B5EF4-FFF2-40B4-BE49-F238E27FC236}">
                <a16:creationId xmlns:a16="http://schemas.microsoft.com/office/drawing/2014/main" id="{DEE754EE-764B-A933-676D-2DE67D48770E}"/>
              </a:ext>
            </a:extLst>
          </p:cNvPr>
          <p:cNvSpPr>
            <a:spLocks noGrp="1" noChangeArrowheads="1"/>
          </p:cNvSpPr>
          <p:nvPr>
            <p:ph type="body" idx="1"/>
          </p:nvPr>
        </p:nvSpPr>
        <p:spPr>
          <a:xfrm>
            <a:off x="457200" y="3962400"/>
            <a:ext cx="7620000" cy="2239963"/>
          </a:xfrm>
        </p:spPr>
        <p:txBody>
          <a:bodyPr/>
          <a:lstStyle/>
          <a:p>
            <a:pPr eaLnBrk="1" hangingPunct="1"/>
            <a:r>
              <a:rPr lang="en-US" altLang="en-US" sz="2000"/>
              <a:t>One-to-one communication: one source, one destination</a:t>
            </a:r>
          </a:p>
          <a:p>
            <a:pPr eaLnBrk="1" hangingPunct="1"/>
            <a:r>
              <a:rPr lang="en-US" altLang="en-US" sz="2000"/>
              <a:t>Collective communication</a:t>
            </a:r>
          </a:p>
          <a:p>
            <a:pPr lvl="1" eaLnBrk="1" hangingPunct="1"/>
            <a:r>
              <a:rPr lang="en-US" altLang="en-US" sz="1800"/>
              <a:t>One-to-many: multicast, broadcast (one-to-all), scatter</a:t>
            </a:r>
          </a:p>
          <a:p>
            <a:pPr lvl="1" eaLnBrk="1" hangingPunct="1"/>
            <a:r>
              <a:rPr lang="en-US" altLang="en-US" sz="1800"/>
              <a:t>Many-to-one: combine (fan-in), global combine, gather</a:t>
            </a:r>
          </a:p>
          <a:p>
            <a:pPr lvl="1" eaLnBrk="1" hangingPunct="1"/>
            <a:r>
              <a:rPr lang="en-US" altLang="en-US" sz="1800"/>
              <a:t>Many-to-many: all-to-all broadcast (gossiping), scatter-gather</a:t>
            </a:r>
          </a:p>
        </p:txBody>
      </p:sp>
      <p:pic>
        <p:nvPicPr>
          <p:cNvPr id="30727" name="Picture 4">
            <a:extLst>
              <a:ext uri="{FF2B5EF4-FFF2-40B4-BE49-F238E27FC236}">
                <a16:creationId xmlns:a16="http://schemas.microsoft.com/office/drawing/2014/main" id="{BC8723D6-6404-8EDC-8E53-11FEFF28A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772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a:extLst>
              <a:ext uri="{FF2B5EF4-FFF2-40B4-BE49-F238E27FC236}">
                <a16:creationId xmlns:a16="http://schemas.microsoft.com/office/drawing/2014/main" id="{5516133A-8BB5-3D40-0A17-5A8E78D9E5D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8DB814E-10EC-40EE-98B3-D3B1B483139B}" type="datetime1">
              <a:rPr lang="en-US" altLang="en-US" sz="1400" smtClean="0"/>
              <a:pPr>
                <a:spcBef>
                  <a:spcPct val="0"/>
                </a:spcBef>
                <a:buFontTx/>
                <a:buNone/>
              </a:pPr>
              <a:t>3/24/2026</a:t>
            </a:fld>
            <a:endParaRPr lang="en-US" altLang="en-US" sz="1400"/>
          </a:p>
        </p:txBody>
      </p:sp>
      <p:sp>
        <p:nvSpPr>
          <p:cNvPr id="31747" name="Footer Placeholder 4">
            <a:extLst>
              <a:ext uri="{FF2B5EF4-FFF2-40B4-BE49-F238E27FC236}">
                <a16:creationId xmlns:a16="http://schemas.microsoft.com/office/drawing/2014/main" id="{FBF93AD2-E435-9D80-9FF6-B77F8836009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1748" name="Slide Number Placeholder 5">
            <a:extLst>
              <a:ext uri="{FF2B5EF4-FFF2-40B4-BE49-F238E27FC236}">
                <a16:creationId xmlns:a16="http://schemas.microsoft.com/office/drawing/2014/main" id="{C2A4D653-90EE-59FA-A985-C40E5486C0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DC967D2D-5C93-4EF9-AA2D-5B6C68CE7CB4}" type="slidenum">
              <a:rPr lang="en-US" altLang="en-US" sz="1400" smtClean="0"/>
              <a:pPr>
                <a:spcBef>
                  <a:spcPct val="0"/>
                </a:spcBef>
                <a:buFontTx/>
                <a:buNone/>
              </a:pPr>
              <a:t>29</a:t>
            </a:fld>
            <a:endParaRPr lang="en-US" altLang="en-US" sz="1400"/>
          </a:p>
        </p:txBody>
      </p:sp>
      <p:sp>
        <p:nvSpPr>
          <p:cNvPr id="31749" name="Rectangle 2">
            <a:extLst>
              <a:ext uri="{FF2B5EF4-FFF2-40B4-BE49-F238E27FC236}">
                <a16:creationId xmlns:a16="http://schemas.microsoft.com/office/drawing/2014/main" id="{1B8AAC62-B78B-1AD7-79E7-7DC3D859F954}"/>
              </a:ext>
            </a:extLst>
          </p:cNvPr>
          <p:cNvSpPr>
            <a:spLocks noGrp="1" noChangeArrowheads="1"/>
          </p:cNvSpPr>
          <p:nvPr>
            <p:ph type="title"/>
          </p:nvPr>
        </p:nvSpPr>
        <p:spPr/>
        <p:txBody>
          <a:bodyPr/>
          <a:lstStyle/>
          <a:p>
            <a:pPr eaLnBrk="1" hangingPunct="1"/>
            <a:r>
              <a:rPr lang="en-US" altLang="en-US"/>
              <a:t>Message Routing</a:t>
            </a:r>
          </a:p>
        </p:txBody>
      </p:sp>
      <p:pic>
        <p:nvPicPr>
          <p:cNvPr id="31750" name="Picture 5">
            <a:extLst>
              <a:ext uri="{FF2B5EF4-FFF2-40B4-BE49-F238E27FC236}">
                <a16:creationId xmlns:a16="http://schemas.microsoft.com/office/drawing/2014/main" id="{C65F6040-5FD2-3F55-7E34-2BA076FCF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476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a:extLst>
              <a:ext uri="{FF2B5EF4-FFF2-40B4-BE49-F238E27FC236}">
                <a16:creationId xmlns:a16="http://schemas.microsoft.com/office/drawing/2014/main" id="{BB8608EE-8CAA-63C8-95F8-E74FCF46F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90800"/>
            <a:ext cx="5334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7">
            <a:extLst>
              <a:ext uri="{FF2B5EF4-FFF2-40B4-BE49-F238E27FC236}">
                <a16:creationId xmlns:a16="http://schemas.microsoft.com/office/drawing/2014/main" id="{DF71A175-08CC-48A3-04F4-0D223A2EDE96}"/>
              </a:ext>
            </a:extLst>
          </p:cNvPr>
          <p:cNvSpPr>
            <a:spLocks noChangeArrowheads="1"/>
          </p:cNvSpPr>
          <p:nvPr/>
        </p:nvSpPr>
        <p:spPr bwMode="auto">
          <a:xfrm>
            <a:off x="0"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a:extLst>
              <a:ext uri="{FF2B5EF4-FFF2-40B4-BE49-F238E27FC236}">
                <a16:creationId xmlns:a16="http://schemas.microsoft.com/office/drawing/2014/main" id="{47D20D62-2317-E4B9-D3F1-267E747847A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E408AA4-AC3E-4B5F-B3B9-DBCA88EB5F01}" type="datetime1">
              <a:rPr lang="en-US" altLang="en-US" sz="1400" smtClean="0"/>
              <a:pPr>
                <a:spcBef>
                  <a:spcPct val="0"/>
                </a:spcBef>
                <a:buFontTx/>
                <a:buNone/>
              </a:pPr>
              <a:t>3/24/2026</a:t>
            </a:fld>
            <a:endParaRPr lang="en-US" altLang="en-US" sz="1400"/>
          </a:p>
        </p:txBody>
      </p:sp>
      <p:sp>
        <p:nvSpPr>
          <p:cNvPr id="5123" name="Footer Placeholder 4">
            <a:extLst>
              <a:ext uri="{FF2B5EF4-FFF2-40B4-BE49-F238E27FC236}">
                <a16:creationId xmlns:a16="http://schemas.microsoft.com/office/drawing/2014/main" id="{735D0082-8A52-DAEB-264A-8B89427A002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5124" name="Slide Number Placeholder 5">
            <a:extLst>
              <a:ext uri="{FF2B5EF4-FFF2-40B4-BE49-F238E27FC236}">
                <a16:creationId xmlns:a16="http://schemas.microsoft.com/office/drawing/2014/main" id="{E0FC8D5C-852B-4BCC-6107-E78641D5FC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684FD8B1-8557-4E20-B9AD-C9CE16DC735E}" type="slidenum">
              <a:rPr lang="en-US" altLang="en-US" sz="1400" smtClean="0"/>
              <a:pPr>
                <a:spcBef>
                  <a:spcPct val="0"/>
                </a:spcBef>
                <a:buFontTx/>
                <a:buNone/>
              </a:pPr>
              <a:t>3</a:t>
            </a:fld>
            <a:endParaRPr lang="en-US" altLang="en-US" sz="1400"/>
          </a:p>
        </p:txBody>
      </p:sp>
      <p:sp>
        <p:nvSpPr>
          <p:cNvPr id="5125" name="Rectangle 2">
            <a:extLst>
              <a:ext uri="{FF2B5EF4-FFF2-40B4-BE49-F238E27FC236}">
                <a16:creationId xmlns:a16="http://schemas.microsoft.com/office/drawing/2014/main" id="{25AA72DD-BF1D-74E3-0147-9BF0E9D57943}"/>
              </a:ext>
            </a:extLst>
          </p:cNvPr>
          <p:cNvSpPr>
            <a:spLocks noGrp="1" noChangeArrowheads="1"/>
          </p:cNvSpPr>
          <p:nvPr>
            <p:ph type="title"/>
          </p:nvPr>
        </p:nvSpPr>
        <p:spPr/>
        <p:txBody>
          <a:bodyPr/>
          <a:lstStyle/>
          <a:p>
            <a:pPr eaLnBrk="1" hangingPunct="1"/>
            <a:r>
              <a:rPr lang="en-US" altLang="en-US"/>
              <a:t>Paradigms</a:t>
            </a:r>
          </a:p>
        </p:txBody>
      </p:sp>
      <p:sp>
        <p:nvSpPr>
          <p:cNvPr id="5126" name="Rectangle 3">
            <a:extLst>
              <a:ext uri="{FF2B5EF4-FFF2-40B4-BE49-F238E27FC236}">
                <a16:creationId xmlns:a16="http://schemas.microsoft.com/office/drawing/2014/main" id="{11FA64A0-C372-A6D0-1D86-7B12137BC59A}"/>
              </a:ext>
            </a:extLst>
          </p:cNvPr>
          <p:cNvSpPr>
            <a:spLocks noGrp="1" noChangeArrowheads="1"/>
          </p:cNvSpPr>
          <p:nvPr>
            <p:ph type="body" idx="1"/>
          </p:nvPr>
        </p:nvSpPr>
        <p:spPr>
          <a:xfrm>
            <a:off x="457200" y="1143000"/>
            <a:ext cx="7696200" cy="5059363"/>
          </a:xfrm>
        </p:spPr>
        <p:txBody>
          <a:bodyPr/>
          <a:lstStyle/>
          <a:p>
            <a:pPr eaLnBrk="1" hangingPunct="1"/>
            <a:r>
              <a:rPr lang="en-US" altLang="en-US" sz="2000" b="1" u="sng" dirty="0">
                <a:hlinkClick r:id="rId3"/>
              </a:rPr>
              <a:t>Parallel Computing</a:t>
            </a:r>
            <a:r>
              <a:rPr lang="en-US" altLang="en-US" sz="2000" b="1" dirty="0">
                <a:hlinkClick r:id="rId3"/>
              </a:rPr>
              <a:t> </a:t>
            </a:r>
            <a:endParaRPr lang="en-US" altLang="en-US" sz="2000" dirty="0"/>
          </a:p>
          <a:p>
            <a:pPr eaLnBrk="1" hangingPunct="1"/>
            <a:r>
              <a:rPr lang="en-US" altLang="en-US" sz="2000" dirty="0"/>
              <a:t>Simultaneous use of multiple processors - all components of a single architecture - to solve a task. Typically processors identical, single user (even if machine is multi-user).</a:t>
            </a:r>
          </a:p>
          <a:p>
            <a:pPr eaLnBrk="1" hangingPunct="1"/>
            <a:endParaRPr lang="en-US" altLang="en-US" sz="2000" b="1" u="sng" dirty="0"/>
          </a:p>
          <a:p>
            <a:pPr eaLnBrk="1" hangingPunct="1"/>
            <a:r>
              <a:rPr lang="en-US" altLang="en-US" sz="2000" b="1" u="sng" dirty="0">
                <a:hlinkClick r:id="rId4"/>
              </a:rPr>
              <a:t>Distributed Computing</a:t>
            </a:r>
            <a:r>
              <a:rPr lang="en-US" altLang="en-US" sz="2000" b="1" dirty="0">
                <a:hlinkClick r:id="rId4"/>
              </a:rPr>
              <a:t> </a:t>
            </a:r>
            <a:r>
              <a:rPr lang="en-US" altLang="en-US" sz="2000" b="1" dirty="0"/>
              <a:t>	</a:t>
            </a:r>
            <a:endParaRPr lang="en-US" altLang="en-US" sz="2000" dirty="0"/>
          </a:p>
          <a:p>
            <a:pPr eaLnBrk="1" hangingPunct="1"/>
            <a:r>
              <a:rPr lang="en-US" altLang="en-US" sz="2000" dirty="0"/>
              <a:t>Use of a network of processors, each capable of being viewed as a computer in its own right, to solve a problem. Processors  may be heterogeneous, multi-user, and usually individual tasks are assigned  to individual processors.</a:t>
            </a:r>
          </a:p>
          <a:p>
            <a:pPr eaLnBrk="1" hangingPunct="1"/>
            <a:endParaRPr lang="en-US" altLang="en-US" sz="2000" b="1" u="sng" dirty="0"/>
          </a:p>
          <a:p>
            <a:pPr eaLnBrk="1" hangingPunct="1"/>
            <a:r>
              <a:rPr lang="en-US" altLang="en-US" sz="2000" b="1" u="sng" dirty="0">
                <a:hlinkClick r:id="rId5"/>
              </a:rPr>
              <a:t>Concurrent Computing</a:t>
            </a:r>
            <a:endParaRPr lang="en-US" altLang="en-US" sz="2000" dirty="0"/>
          </a:p>
          <a:p>
            <a:pPr eaLnBrk="1" hangingPunct="1"/>
            <a:r>
              <a:rPr lang="en-US" altLang="en-US" sz="2000" dirty="0"/>
              <a:t>Both of the above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a:extLst>
              <a:ext uri="{FF2B5EF4-FFF2-40B4-BE49-F238E27FC236}">
                <a16:creationId xmlns:a16="http://schemas.microsoft.com/office/drawing/2014/main" id="{CBD990C7-CEE1-54AB-4AF1-00A3C567B43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88850406-A7A5-4EB3-8B72-3A6A5134C945}" type="datetime1">
              <a:rPr lang="en-US" altLang="en-US" sz="1400" smtClean="0"/>
              <a:pPr>
                <a:spcBef>
                  <a:spcPct val="0"/>
                </a:spcBef>
                <a:buFontTx/>
                <a:buNone/>
              </a:pPr>
              <a:t>3/24/2026</a:t>
            </a:fld>
            <a:endParaRPr lang="en-US" altLang="en-US" sz="1400"/>
          </a:p>
        </p:txBody>
      </p:sp>
      <p:sp>
        <p:nvSpPr>
          <p:cNvPr id="32771" name="Footer Placeholder 4">
            <a:extLst>
              <a:ext uri="{FF2B5EF4-FFF2-40B4-BE49-F238E27FC236}">
                <a16:creationId xmlns:a16="http://schemas.microsoft.com/office/drawing/2014/main" id="{E6EB3FE7-A53E-6E58-1608-0B3964B116A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2772" name="Slide Number Placeholder 5">
            <a:extLst>
              <a:ext uri="{FF2B5EF4-FFF2-40B4-BE49-F238E27FC236}">
                <a16:creationId xmlns:a16="http://schemas.microsoft.com/office/drawing/2014/main" id="{D05D7F44-346D-8DF0-5752-0F9F5EDE99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C8A9FB9D-ECE0-4592-B10B-4E82C0A77948}" type="slidenum">
              <a:rPr lang="en-US" altLang="en-US" sz="1400" smtClean="0"/>
              <a:pPr>
                <a:spcBef>
                  <a:spcPct val="0"/>
                </a:spcBef>
                <a:buFontTx/>
                <a:buNone/>
              </a:pPr>
              <a:t>30</a:t>
            </a:fld>
            <a:endParaRPr lang="en-US" altLang="en-US" sz="1400"/>
          </a:p>
        </p:txBody>
      </p:sp>
      <p:sp>
        <p:nvSpPr>
          <p:cNvPr id="32773" name="Rectangle 2">
            <a:extLst>
              <a:ext uri="{FF2B5EF4-FFF2-40B4-BE49-F238E27FC236}">
                <a16:creationId xmlns:a16="http://schemas.microsoft.com/office/drawing/2014/main" id="{ECBD4CF5-EAD6-D5A1-C46F-DE56A70F84D4}"/>
              </a:ext>
            </a:extLst>
          </p:cNvPr>
          <p:cNvSpPr>
            <a:spLocks noGrp="1" noChangeArrowheads="1"/>
          </p:cNvSpPr>
          <p:nvPr>
            <p:ph type="title"/>
          </p:nvPr>
        </p:nvSpPr>
        <p:spPr/>
        <p:txBody>
          <a:bodyPr/>
          <a:lstStyle/>
          <a:p>
            <a:pPr eaLnBrk="1" hangingPunct="1"/>
            <a:r>
              <a:rPr lang="en-US" altLang="en-US"/>
              <a:t>Non-Uniform Memory Access</a:t>
            </a:r>
          </a:p>
        </p:txBody>
      </p:sp>
      <p:sp>
        <p:nvSpPr>
          <p:cNvPr id="32774" name="Rectangle 3">
            <a:extLst>
              <a:ext uri="{FF2B5EF4-FFF2-40B4-BE49-F238E27FC236}">
                <a16:creationId xmlns:a16="http://schemas.microsoft.com/office/drawing/2014/main" id="{705D1417-9736-7875-0AE3-474D3DBC6EE9}"/>
              </a:ext>
            </a:extLst>
          </p:cNvPr>
          <p:cNvSpPr>
            <a:spLocks noGrp="1" noChangeArrowheads="1"/>
          </p:cNvSpPr>
          <p:nvPr>
            <p:ph type="body" idx="1"/>
          </p:nvPr>
        </p:nvSpPr>
        <p:spPr>
          <a:xfrm>
            <a:off x="457200" y="1143000"/>
            <a:ext cx="8229600" cy="1752600"/>
          </a:xfrm>
        </p:spPr>
        <p:txBody>
          <a:bodyPr/>
          <a:lstStyle/>
          <a:p>
            <a:pPr eaLnBrk="1" hangingPunct="1"/>
            <a:r>
              <a:rPr lang="en-US" altLang="en-US" sz="1600"/>
              <a:t>All memories can be addressed by all processors, but access to a processor’s own local memory is faster than access to another processor’s remote memory.</a:t>
            </a:r>
          </a:p>
          <a:p>
            <a:pPr lvl="1" eaLnBrk="1" hangingPunct="1"/>
            <a:r>
              <a:rPr lang="en-US" altLang="en-US" sz="1400"/>
              <a:t>Looks like a distributed machine, but the interconnection network is usually custom-designed switches and/or buses.</a:t>
            </a:r>
          </a:p>
          <a:p>
            <a:pPr eaLnBrk="1" hangingPunct="1"/>
            <a:r>
              <a:rPr lang="en-US" altLang="en-US" sz="1600"/>
              <a:t>CC-NUMA: Cache Coherent NUMA</a:t>
            </a:r>
          </a:p>
          <a:p>
            <a:pPr lvl="1" eaLnBrk="1" hangingPunct="1"/>
            <a:r>
              <a:rPr lang="en-US" altLang="en-US" sz="1400"/>
              <a:t>Exemplified by Kendall Square Research KSR1</a:t>
            </a:r>
          </a:p>
          <a:p>
            <a:pPr eaLnBrk="1" hangingPunct="1"/>
            <a:endParaRPr lang="en-US" altLang="en-US" sz="1600"/>
          </a:p>
        </p:txBody>
      </p:sp>
      <p:sp>
        <p:nvSpPr>
          <p:cNvPr id="32775" name="Rectangle 5">
            <a:extLst>
              <a:ext uri="{FF2B5EF4-FFF2-40B4-BE49-F238E27FC236}">
                <a16:creationId xmlns:a16="http://schemas.microsoft.com/office/drawing/2014/main" id="{DB848D98-C115-9F8D-0249-67E0E845245A}"/>
              </a:ext>
            </a:extLst>
          </p:cNvPr>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32776" name="Object 4">
            <a:extLst>
              <a:ext uri="{FF2B5EF4-FFF2-40B4-BE49-F238E27FC236}">
                <a16:creationId xmlns:a16="http://schemas.microsoft.com/office/drawing/2014/main" id="{8387F1AE-7643-EE33-2FFB-FD9628FCBA5E}"/>
              </a:ext>
            </a:extLst>
          </p:cNvPr>
          <p:cNvGraphicFramePr>
            <a:graphicFrameLocks noChangeAspect="1"/>
          </p:cNvGraphicFramePr>
          <p:nvPr/>
        </p:nvGraphicFramePr>
        <p:xfrm>
          <a:off x="1219200" y="2819400"/>
          <a:ext cx="6096000" cy="3338513"/>
        </p:xfrm>
        <a:graphic>
          <a:graphicData uri="http://schemas.openxmlformats.org/presentationml/2006/ole">
            <mc:AlternateContent xmlns:mc="http://schemas.openxmlformats.org/markup-compatibility/2006">
              <mc:Choice xmlns:v="urn:schemas-microsoft-com:vml" Requires="v">
                <p:oleObj name="Visio" r:id="rId3" imgW="4486680" imgH="2453400" progId="Visio.Drawing.11">
                  <p:embed/>
                </p:oleObj>
              </mc:Choice>
              <mc:Fallback>
                <p:oleObj name="Visio" r:id="rId3" imgW="4486680" imgH="24534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19400"/>
                        <a:ext cx="60960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a:extLst>
              <a:ext uri="{FF2B5EF4-FFF2-40B4-BE49-F238E27FC236}">
                <a16:creationId xmlns:a16="http://schemas.microsoft.com/office/drawing/2014/main" id="{BFF3BC6E-6D1F-7A92-2792-4B5302AC983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26D7585E-065E-4CDB-A713-87561C059FA3}" type="datetime1">
              <a:rPr lang="en-US" altLang="en-US" sz="1400" smtClean="0"/>
              <a:pPr>
                <a:spcBef>
                  <a:spcPct val="0"/>
                </a:spcBef>
                <a:buFontTx/>
                <a:buNone/>
              </a:pPr>
              <a:t>3/24/2026</a:t>
            </a:fld>
            <a:endParaRPr lang="en-US" altLang="en-US" sz="1400"/>
          </a:p>
        </p:txBody>
      </p:sp>
      <p:sp>
        <p:nvSpPr>
          <p:cNvPr id="33795" name="Footer Placeholder 4">
            <a:extLst>
              <a:ext uri="{FF2B5EF4-FFF2-40B4-BE49-F238E27FC236}">
                <a16:creationId xmlns:a16="http://schemas.microsoft.com/office/drawing/2014/main" id="{70DFE8C3-AECC-5853-2291-14E5B745CC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3796" name="Slide Number Placeholder 5">
            <a:extLst>
              <a:ext uri="{FF2B5EF4-FFF2-40B4-BE49-F238E27FC236}">
                <a16:creationId xmlns:a16="http://schemas.microsoft.com/office/drawing/2014/main" id="{CD011971-46D4-3917-3EEA-185E54B910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1187D812-0EBA-443E-B8D5-DAA90E121A9D}" type="slidenum">
              <a:rPr lang="en-US" altLang="en-US" sz="1400" smtClean="0"/>
              <a:pPr>
                <a:spcBef>
                  <a:spcPct val="0"/>
                </a:spcBef>
                <a:buFontTx/>
                <a:buNone/>
              </a:pPr>
              <a:t>31</a:t>
            </a:fld>
            <a:endParaRPr lang="en-US" altLang="en-US" sz="1400"/>
          </a:p>
        </p:txBody>
      </p:sp>
      <p:sp>
        <p:nvSpPr>
          <p:cNvPr id="33797" name="Rectangle 2">
            <a:extLst>
              <a:ext uri="{FF2B5EF4-FFF2-40B4-BE49-F238E27FC236}">
                <a16:creationId xmlns:a16="http://schemas.microsoft.com/office/drawing/2014/main" id="{684D4F7B-1025-EDC8-276B-0EA5CF329688}"/>
              </a:ext>
            </a:extLst>
          </p:cNvPr>
          <p:cNvSpPr>
            <a:spLocks noGrp="1" noChangeArrowheads="1"/>
          </p:cNvSpPr>
          <p:nvPr>
            <p:ph type="title"/>
          </p:nvPr>
        </p:nvSpPr>
        <p:spPr/>
        <p:txBody>
          <a:bodyPr/>
          <a:lstStyle/>
          <a:p>
            <a:pPr eaLnBrk="1" hangingPunct="1"/>
            <a:r>
              <a:rPr lang="en-US" altLang="en-US"/>
              <a:t>Operating System Support</a:t>
            </a:r>
          </a:p>
        </p:txBody>
      </p:sp>
      <p:sp>
        <p:nvSpPr>
          <p:cNvPr id="33798" name="Rectangle 3">
            <a:extLst>
              <a:ext uri="{FF2B5EF4-FFF2-40B4-BE49-F238E27FC236}">
                <a16:creationId xmlns:a16="http://schemas.microsoft.com/office/drawing/2014/main" id="{9B4E2131-A704-3B85-F700-853BD4FAE7E6}"/>
              </a:ext>
            </a:extLst>
          </p:cNvPr>
          <p:cNvSpPr>
            <a:spLocks noGrp="1" noChangeArrowheads="1"/>
          </p:cNvSpPr>
          <p:nvPr>
            <p:ph type="body" idx="1"/>
          </p:nvPr>
        </p:nvSpPr>
        <p:spPr>
          <a:xfrm>
            <a:off x="457200" y="1143000"/>
            <a:ext cx="7620000" cy="5059363"/>
          </a:xfrm>
        </p:spPr>
        <p:txBody>
          <a:bodyPr/>
          <a:lstStyle/>
          <a:p>
            <a:pPr eaLnBrk="1" hangingPunct="1">
              <a:buFontTx/>
              <a:buNone/>
            </a:pPr>
            <a:r>
              <a:rPr lang="en-US" altLang="en-US" sz="2800" b="1" dirty="0"/>
              <a:t>Individual OS</a:t>
            </a:r>
            <a:endParaRPr lang="en-US" altLang="en-US" sz="2800" dirty="0"/>
          </a:p>
          <a:p>
            <a:pPr lvl="1" eaLnBrk="1" hangingPunct="1">
              <a:buFont typeface="Arial" panose="020B0604020202020204" pitchFamily="34" charset="0"/>
              <a:buChar char="•"/>
            </a:pPr>
            <a:r>
              <a:rPr lang="en-US" altLang="en-US" sz="2200" dirty="0"/>
              <a:t>Each CPU has its own OS</a:t>
            </a:r>
          </a:p>
          <a:p>
            <a:pPr lvl="1" eaLnBrk="1" hangingPunct="1">
              <a:buFont typeface="Arial" panose="020B0604020202020204" pitchFamily="34" charset="0"/>
              <a:buChar char="•"/>
            </a:pPr>
            <a:r>
              <a:rPr lang="en-US" altLang="en-US" sz="2200" dirty="0"/>
              <a:t>Statically allocate physical memory to each CPU</a:t>
            </a:r>
          </a:p>
          <a:p>
            <a:pPr lvl="1" eaLnBrk="1" hangingPunct="1">
              <a:buFont typeface="Arial" panose="020B0604020202020204" pitchFamily="34" charset="0"/>
              <a:buChar char="•"/>
            </a:pPr>
            <a:r>
              <a:rPr lang="en-US" altLang="en-US" sz="2200" dirty="0"/>
              <a:t>Each CPU runs its own independents OS</a:t>
            </a:r>
          </a:p>
          <a:p>
            <a:pPr lvl="1" eaLnBrk="1" hangingPunct="1">
              <a:buFont typeface="Arial" panose="020B0604020202020204" pitchFamily="34" charset="0"/>
              <a:buChar char="•"/>
            </a:pPr>
            <a:r>
              <a:rPr lang="en-US" altLang="en-US" sz="2200" dirty="0"/>
              <a:t>Share peripherals</a:t>
            </a:r>
          </a:p>
          <a:p>
            <a:pPr lvl="1" eaLnBrk="1" hangingPunct="1">
              <a:buFont typeface="Arial" panose="020B0604020202020204" pitchFamily="34" charset="0"/>
              <a:buChar char="•"/>
            </a:pPr>
            <a:r>
              <a:rPr lang="en-US" altLang="en-US" sz="2200" dirty="0"/>
              <a:t>Each CPU handles its processes system calls</a:t>
            </a:r>
          </a:p>
          <a:p>
            <a:pPr lvl="1" eaLnBrk="1" hangingPunct="1">
              <a:buFont typeface="Arial" panose="020B0604020202020204" pitchFamily="34" charset="0"/>
              <a:buChar char="•"/>
            </a:pPr>
            <a:r>
              <a:rPr lang="en-US" altLang="en-US" sz="2200" dirty="0"/>
              <a:t>Used in early multiprocessor systems</a:t>
            </a:r>
          </a:p>
          <a:p>
            <a:pPr lvl="1" eaLnBrk="1" hangingPunct="1">
              <a:buFont typeface="Arial" panose="020B0604020202020204" pitchFamily="34" charset="0"/>
              <a:buChar char="•"/>
            </a:pPr>
            <a:r>
              <a:rPr lang="en-US" altLang="en-US" sz="2200" dirty="0"/>
              <a:t>Simple to implement</a:t>
            </a:r>
          </a:p>
          <a:p>
            <a:pPr lvl="1" eaLnBrk="1" hangingPunct="1">
              <a:buFont typeface="Arial" panose="020B0604020202020204" pitchFamily="34" charset="0"/>
              <a:buChar char="•"/>
            </a:pPr>
            <a:r>
              <a:rPr lang="en-US" altLang="en-US" sz="2200" dirty="0"/>
              <a:t>Avoids concurrency issues by not sharing</a:t>
            </a:r>
            <a:r>
              <a:rPr lang="en-US" altLang="en-US" sz="24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a:extLst>
              <a:ext uri="{FF2B5EF4-FFF2-40B4-BE49-F238E27FC236}">
                <a16:creationId xmlns:a16="http://schemas.microsoft.com/office/drawing/2014/main" id="{AE608DFE-5A79-D660-35DA-588A77C4B75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B54BED4B-9C8D-4321-9338-94294D29088B}" type="datetime1">
              <a:rPr lang="en-US" altLang="en-US" sz="1400" smtClean="0"/>
              <a:pPr>
                <a:spcBef>
                  <a:spcPct val="0"/>
                </a:spcBef>
                <a:buFontTx/>
                <a:buNone/>
              </a:pPr>
              <a:t>3/24/2026</a:t>
            </a:fld>
            <a:endParaRPr lang="en-US" altLang="en-US" sz="1400"/>
          </a:p>
        </p:txBody>
      </p:sp>
      <p:sp>
        <p:nvSpPr>
          <p:cNvPr id="34819" name="Footer Placeholder 4">
            <a:extLst>
              <a:ext uri="{FF2B5EF4-FFF2-40B4-BE49-F238E27FC236}">
                <a16:creationId xmlns:a16="http://schemas.microsoft.com/office/drawing/2014/main" id="{74A1C2E8-2976-621A-8937-0D18F44F87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4820" name="Slide Number Placeholder 5">
            <a:extLst>
              <a:ext uri="{FF2B5EF4-FFF2-40B4-BE49-F238E27FC236}">
                <a16:creationId xmlns:a16="http://schemas.microsoft.com/office/drawing/2014/main" id="{92BA20A3-F0B3-6E59-D3F3-5F46877549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83D2CDD3-2FD9-4415-A397-D9D9385CDB66}" type="slidenum">
              <a:rPr lang="en-US" altLang="en-US" sz="1400" smtClean="0"/>
              <a:pPr>
                <a:spcBef>
                  <a:spcPct val="0"/>
                </a:spcBef>
                <a:buFontTx/>
                <a:buNone/>
              </a:pPr>
              <a:t>32</a:t>
            </a:fld>
            <a:endParaRPr lang="en-US" altLang="en-US" sz="1400"/>
          </a:p>
        </p:txBody>
      </p:sp>
      <p:sp>
        <p:nvSpPr>
          <p:cNvPr id="34821" name="Rectangle 2">
            <a:extLst>
              <a:ext uri="{FF2B5EF4-FFF2-40B4-BE49-F238E27FC236}">
                <a16:creationId xmlns:a16="http://schemas.microsoft.com/office/drawing/2014/main" id="{95DC8059-41BB-C7A0-F46E-F8BCC8E3DD02}"/>
              </a:ext>
            </a:extLst>
          </p:cNvPr>
          <p:cNvSpPr>
            <a:spLocks noGrp="1" noChangeArrowheads="1"/>
          </p:cNvSpPr>
          <p:nvPr>
            <p:ph type="title"/>
          </p:nvPr>
        </p:nvSpPr>
        <p:spPr/>
        <p:txBody>
          <a:bodyPr/>
          <a:lstStyle/>
          <a:p>
            <a:pPr eaLnBrk="1" hangingPunct="1"/>
            <a:r>
              <a:rPr lang="en-US" altLang="en-US"/>
              <a:t>Operating System Support</a:t>
            </a:r>
          </a:p>
        </p:txBody>
      </p:sp>
      <p:sp>
        <p:nvSpPr>
          <p:cNvPr id="34822" name="Rectangle 3">
            <a:extLst>
              <a:ext uri="{FF2B5EF4-FFF2-40B4-BE49-F238E27FC236}">
                <a16:creationId xmlns:a16="http://schemas.microsoft.com/office/drawing/2014/main" id="{68D68C87-3412-52F4-2984-F37AE802BD67}"/>
              </a:ext>
            </a:extLst>
          </p:cNvPr>
          <p:cNvSpPr>
            <a:spLocks noGrp="1" noChangeArrowheads="1"/>
          </p:cNvSpPr>
          <p:nvPr>
            <p:ph type="body" idx="1"/>
          </p:nvPr>
        </p:nvSpPr>
        <p:spPr>
          <a:xfrm>
            <a:off x="457200" y="3886200"/>
            <a:ext cx="7620000" cy="2316163"/>
          </a:xfrm>
        </p:spPr>
        <p:txBody>
          <a:bodyPr/>
          <a:lstStyle/>
          <a:p>
            <a:pPr eaLnBrk="1" hangingPunct="1"/>
            <a:r>
              <a:rPr lang="en-US" altLang="en-US"/>
              <a:t>Individual OS Issues:</a:t>
            </a:r>
          </a:p>
          <a:p>
            <a:pPr lvl="1" eaLnBrk="1" hangingPunct="1"/>
            <a:r>
              <a:rPr lang="en-US" altLang="en-US" sz="1800"/>
              <a:t>Each processor has its own scheduling queue.</a:t>
            </a:r>
          </a:p>
          <a:p>
            <a:pPr lvl="1" eaLnBrk="1" hangingPunct="1"/>
            <a:r>
              <a:rPr lang="en-US" altLang="en-US" sz="1800"/>
              <a:t>Each processor has its own memory partition.</a:t>
            </a:r>
          </a:p>
          <a:p>
            <a:pPr lvl="1" eaLnBrk="1" hangingPunct="1"/>
            <a:r>
              <a:rPr lang="en-US" altLang="en-US" sz="1800"/>
              <a:t>Consistency is an issue with independent disk buffer caches and potentially shared files</a:t>
            </a:r>
            <a:r>
              <a:rPr lang="en-US" altLang="en-US" sz="1400"/>
              <a:t>.</a:t>
            </a:r>
          </a:p>
          <a:p>
            <a:pPr eaLnBrk="1" hangingPunct="1"/>
            <a:endParaRPr lang="en-US" altLang="en-US"/>
          </a:p>
        </p:txBody>
      </p:sp>
      <p:pic>
        <p:nvPicPr>
          <p:cNvPr id="34823" name="Picture 4">
            <a:extLst>
              <a:ext uri="{FF2B5EF4-FFF2-40B4-BE49-F238E27FC236}">
                <a16:creationId xmlns:a16="http://schemas.microsoft.com/office/drawing/2014/main" id="{DECDBC0E-0C55-19F0-D307-FF758C49B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80772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a:extLst>
              <a:ext uri="{FF2B5EF4-FFF2-40B4-BE49-F238E27FC236}">
                <a16:creationId xmlns:a16="http://schemas.microsoft.com/office/drawing/2014/main" id="{10BA3E51-3F0A-062B-037A-C34CF6877E3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9C523E6D-3A51-4D96-B519-FCBBAFCD3DE4}" type="datetime1">
              <a:rPr lang="en-US" altLang="en-US" sz="1400" smtClean="0"/>
              <a:pPr>
                <a:spcBef>
                  <a:spcPct val="0"/>
                </a:spcBef>
                <a:buFontTx/>
                <a:buNone/>
              </a:pPr>
              <a:t>3/25/2026</a:t>
            </a:fld>
            <a:endParaRPr lang="en-US" altLang="en-US" sz="1400"/>
          </a:p>
        </p:txBody>
      </p:sp>
      <p:sp>
        <p:nvSpPr>
          <p:cNvPr id="35843" name="Footer Placeholder 4">
            <a:extLst>
              <a:ext uri="{FF2B5EF4-FFF2-40B4-BE49-F238E27FC236}">
                <a16:creationId xmlns:a16="http://schemas.microsoft.com/office/drawing/2014/main" id="{B9443B6C-37B2-9E94-EBB8-E67D83CE387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5844" name="Slide Number Placeholder 5">
            <a:extLst>
              <a:ext uri="{FF2B5EF4-FFF2-40B4-BE49-F238E27FC236}">
                <a16:creationId xmlns:a16="http://schemas.microsoft.com/office/drawing/2014/main" id="{AE0AAE5C-B436-C6B0-1AE0-FBB81D41E4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1949DD56-A254-470C-B999-F34352D9A087}" type="slidenum">
              <a:rPr lang="en-US" altLang="en-US" sz="1400" smtClean="0"/>
              <a:pPr>
                <a:spcBef>
                  <a:spcPct val="0"/>
                </a:spcBef>
                <a:buFontTx/>
                <a:buNone/>
              </a:pPr>
              <a:t>33</a:t>
            </a:fld>
            <a:endParaRPr lang="en-US" altLang="en-US" sz="1400"/>
          </a:p>
        </p:txBody>
      </p:sp>
      <p:sp>
        <p:nvSpPr>
          <p:cNvPr id="35845" name="Rectangle 2">
            <a:extLst>
              <a:ext uri="{FF2B5EF4-FFF2-40B4-BE49-F238E27FC236}">
                <a16:creationId xmlns:a16="http://schemas.microsoft.com/office/drawing/2014/main" id="{24FB80BD-26F1-39DF-D56B-007195F69600}"/>
              </a:ext>
            </a:extLst>
          </p:cNvPr>
          <p:cNvSpPr>
            <a:spLocks noGrp="1" noChangeArrowheads="1"/>
          </p:cNvSpPr>
          <p:nvPr>
            <p:ph type="title"/>
          </p:nvPr>
        </p:nvSpPr>
        <p:spPr/>
        <p:txBody>
          <a:bodyPr/>
          <a:lstStyle/>
          <a:p>
            <a:pPr eaLnBrk="1" hangingPunct="1"/>
            <a:r>
              <a:rPr lang="en-US" altLang="en-US"/>
              <a:t>Operating System Support</a:t>
            </a:r>
          </a:p>
        </p:txBody>
      </p:sp>
      <p:sp>
        <p:nvSpPr>
          <p:cNvPr id="35846" name="Rectangle 3">
            <a:extLst>
              <a:ext uri="{FF2B5EF4-FFF2-40B4-BE49-F238E27FC236}">
                <a16:creationId xmlns:a16="http://schemas.microsoft.com/office/drawing/2014/main" id="{813E1B21-8584-BC84-C875-55A7D16FDDA9}"/>
              </a:ext>
            </a:extLst>
          </p:cNvPr>
          <p:cNvSpPr>
            <a:spLocks noGrp="1" noChangeArrowheads="1"/>
          </p:cNvSpPr>
          <p:nvPr>
            <p:ph type="body" idx="1"/>
          </p:nvPr>
        </p:nvSpPr>
        <p:spPr/>
        <p:txBody>
          <a:bodyPr/>
          <a:lstStyle/>
          <a:p>
            <a:pPr eaLnBrk="1" hangingPunct="1">
              <a:buFontTx/>
              <a:buNone/>
            </a:pPr>
            <a:r>
              <a:rPr lang="en-US" altLang="en-US" b="1" dirty="0"/>
              <a:t>Master-Slave Multiprocessors</a:t>
            </a:r>
            <a:endParaRPr lang="en-US" altLang="en-US" dirty="0"/>
          </a:p>
          <a:p>
            <a:pPr lvl="1" eaLnBrk="1" hangingPunct="1">
              <a:buFont typeface="Arial" panose="020B0604020202020204" pitchFamily="34" charset="0"/>
              <a:buChar char="•"/>
            </a:pPr>
            <a:r>
              <a:rPr lang="en-US" altLang="en-US" sz="2200" dirty="0"/>
              <a:t>	OS mostly runs on a single fixed CPU.</a:t>
            </a:r>
          </a:p>
          <a:p>
            <a:pPr lvl="1" eaLnBrk="1" hangingPunct="1">
              <a:buFont typeface="Arial" panose="020B0604020202020204" pitchFamily="34" charset="0"/>
              <a:buChar char="•"/>
            </a:pPr>
            <a:r>
              <a:rPr lang="en-US" altLang="en-US" sz="2200" dirty="0"/>
              <a:t>	User-level applications run on the other CPUs.</a:t>
            </a:r>
          </a:p>
          <a:p>
            <a:pPr lvl="1" eaLnBrk="1" hangingPunct="1">
              <a:buFont typeface="Arial" panose="020B0604020202020204" pitchFamily="34" charset="0"/>
              <a:buChar char="•"/>
            </a:pPr>
            <a:r>
              <a:rPr lang="en-US" altLang="en-US" sz="2200" dirty="0"/>
              <a:t>	All system calls are passed to the Master CPU for processing</a:t>
            </a:r>
          </a:p>
          <a:p>
            <a:pPr lvl="1" eaLnBrk="1" hangingPunct="1">
              <a:buFont typeface="Arial" panose="020B0604020202020204" pitchFamily="34" charset="0"/>
              <a:buChar char="•"/>
            </a:pPr>
            <a:r>
              <a:rPr lang="en-US" altLang="en-US" sz="2200" dirty="0"/>
              <a:t>	Very little synchronization required</a:t>
            </a:r>
          </a:p>
          <a:p>
            <a:pPr lvl="1" eaLnBrk="1" hangingPunct="1">
              <a:buFont typeface="Arial" panose="020B0604020202020204" pitchFamily="34" charset="0"/>
              <a:buChar char="•"/>
            </a:pPr>
            <a:r>
              <a:rPr lang="en-US" altLang="en-US" sz="2200" dirty="0"/>
              <a:t>	Single to implement</a:t>
            </a:r>
          </a:p>
          <a:p>
            <a:pPr lvl="1" eaLnBrk="1" hangingPunct="1">
              <a:buFont typeface="Arial" panose="020B0604020202020204" pitchFamily="34" charset="0"/>
              <a:buChar char="•"/>
            </a:pPr>
            <a:r>
              <a:rPr lang="en-US" altLang="en-US" sz="2200" dirty="0"/>
              <a:t>	Single centralized scheduler to keep all processors busy</a:t>
            </a:r>
          </a:p>
          <a:p>
            <a:pPr lvl="1" eaLnBrk="1" hangingPunct="1">
              <a:buFont typeface="Arial" panose="020B0604020202020204" pitchFamily="34" charset="0"/>
              <a:buChar char="•"/>
            </a:pPr>
            <a:r>
              <a:rPr lang="en-US" altLang="en-US" sz="2200" dirty="0"/>
              <a:t>	Memory can be allocated as needed to all CPUs. </a:t>
            </a:r>
          </a:p>
          <a:p>
            <a:pPr eaLnBrk="1" hangingPunct="1">
              <a:buFontTx/>
              <a:buNone/>
            </a:pPr>
            <a:r>
              <a:rPr lang="en-US" altLang="en-US" dirty="0"/>
              <a:t>Issues: Master CPU becomes the bottleneck.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a:extLst>
              <a:ext uri="{FF2B5EF4-FFF2-40B4-BE49-F238E27FC236}">
                <a16:creationId xmlns:a16="http://schemas.microsoft.com/office/drawing/2014/main" id="{073DD0D0-8803-922D-99DE-C2826ADE82C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4633D2B-363C-41A7-A2FA-FFA48E4BE122}" type="datetime1">
              <a:rPr lang="en-US" altLang="en-US" sz="1400" smtClean="0"/>
              <a:pPr>
                <a:spcBef>
                  <a:spcPct val="0"/>
                </a:spcBef>
                <a:buFontTx/>
                <a:buNone/>
              </a:pPr>
              <a:t>3/24/2026</a:t>
            </a:fld>
            <a:endParaRPr lang="en-US" altLang="en-US" sz="1400"/>
          </a:p>
        </p:txBody>
      </p:sp>
      <p:sp>
        <p:nvSpPr>
          <p:cNvPr id="36867" name="Footer Placeholder 4">
            <a:extLst>
              <a:ext uri="{FF2B5EF4-FFF2-40B4-BE49-F238E27FC236}">
                <a16:creationId xmlns:a16="http://schemas.microsoft.com/office/drawing/2014/main" id="{54E54648-F5B4-B5C7-389C-9C86093A633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6868" name="Slide Number Placeholder 5">
            <a:extLst>
              <a:ext uri="{FF2B5EF4-FFF2-40B4-BE49-F238E27FC236}">
                <a16:creationId xmlns:a16="http://schemas.microsoft.com/office/drawing/2014/main" id="{8939D896-A501-F88A-533B-CD56EF7430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91785E93-7A9B-48B1-870F-CF163AFE9AF5}" type="slidenum">
              <a:rPr lang="en-US" altLang="en-US" sz="1400" smtClean="0"/>
              <a:pPr>
                <a:spcBef>
                  <a:spcPct val="0"/>
                </a:spcBef>
                <a:buFontTx/>
                <a:buNone/>
              </a:pPr>
              <a:t>34</a:t>
            </a:fld>
            <a:endParaRPr lang="en-US" altLang="en-US" sz="1400"/>
          </a:p>
        </p:txBody>
      </p:sp>
      <p:sp>
        <p:nvSpPr>
          <p:cNvPr id="36869" name="Rectangle 2">
            <a:extLst>
              <a:ext uri="{FF2B5EF4-FFF2-40B4-BE49-F238E27FC236}">
                <a16:creationId xmlns:a16="http://schemas.microsoft.com/office/drawing/2014/main" id="{45118AC0-03DC-436C-E9BD-EC5A4BC80155}"/>
              </a:ext>
            </a:extLst>
          </p:cNvPr>
          <p:cNvSpPr>
            <a:spLocks noGrp="1" noChangeArrowheads="1"/>
          </p:cNvSpPr>
          <p:nvPr>
            <p:ph type="title"/>
          </p:nvPr>
        </p:nvSpPr>
        <p:spPr/>
        <p:txBody>
          <a:bodyPr/>
          <a:lstStyle/>
          <a:p>
            <a:pPr eaLnBrk="1" hangingPunct="1"/>
            <a:r>
              <a:rPr lang="en-US" altLang="en-US"/>
              <a:t>Operating System Support</a:t>
            </a:r>
          </a:p>
        </p:txBody>
      </p:sp>
      <p:sp>
        <p:nvSpPr>
          <p:cNvPr id="36870" name="Rectangle 3">
            <a:extLst>
              <a:ext uri="{FF2B5EF4-FFF2-40B4-BE49-F238E27FC236}">
                <a16:creationId xmlns:a16="http://schemas.microsoft.com/office/drawing/2014/main" id="{AB593206-D02D-E883-2E9D-092D633A8DF1}"/>
              </a:ext>
            </a:extLst>
          </p:cNvPr>
          <p:cNvSpPr>
            <a:spLocks noGrp="1" noChangeArrowheads="1"/>
          </p:cNvSpPr>
          <p:nvPr>
            <p:ph type="body" idx="1"/>
          </p:nvPr>
        </p:nvSpPr>
        <p:spPr>
          <a:xfrm>
            <a:off x="457200" y="4419600"/>
            <a:ext cx="8229600" cy="1782763"/>
          </a:xfrm>
        </p:spPr>
        <p:txBody>
          <a:bodyPr/>
          <a:lstStyle/>
          <a:p>
            <a:pPr eaLnBrk="1" hangingPunct="1">
              <a:buFontTx/>
              <a:buNone/>
            </a:pPr>
            <a:r>
              <a:rPr lang="en-US" altLang="en-US" b="1"/>
              <a:t>Master-Slave Multiprocessors Issues:</a:t>
            </a:r>
          </a:p>
          <a:p>
            <a:pPr eaLnBrk="1" hangingPunct="1">
              <a:buFontTx/>
              <a:buNone/>
            </a:pPr>
            <a:r>
              <a:rPr lang="en-US" altLang="en-US"/>
              <a:t>	Master CPU becomes the bottleneck.</a:t>
            </a:r>
          </a:p>
        </p:txBody>
      </p:sp>
      <p:pic>
        <p:nvPicPr>
          <p:cNvPr id="36871" name="Picture 4">
            <a:extLst>
              <a:ext uri="{FF2B5EF4-FFF2-40B4-BE49-F238E27FC236}">
                <a16:creationId xmlns:a16="http://schemas.microsoft.com/office/drawing/2014/main" id="{F7B62A20-FAE9-78E5-F702-792644754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848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a:extLst>
              <a:ext uri="{FF2B5EF4-FFF2-40B4-BE49-F238E27FC236}">
                <a16:creationId xmlns:a16="http://schemas.microsoft.com/office/drawing/2014/main" id="{8EBD7648-3092-24FB-1DF3-193AFC2175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ABB01825-2EBD-4222-BE6B-BDDA9337370D}" type="datetime1">
              <a:rPr lang="en-US" altLang="en-US" sz="1400" smtClean="0"/>
              <a:pPr>
                <a:spcBef>
                  <a:spcPct val="0"/>
                </a:spcBef>
                <a:buFontTx/>
                <a:buNone/>
              </a:pPr>
              <a:t>3/24/2026</a:t>
            </a:fld>
            <a:endParaRPr lang="en-US" altLang="en-US" sz="1400"/>
          </a:p>
        </p:txBody>
      </p:sp>
      <p:sp>
        <p:nvSpPr>
          <p:cNvPr id="37891" name="Footer Placeholder 4">
            <a:extLst>
              <a:ext uri="{FF2B5EF4-FFF2-40B4-BE49-F238E27FC236}">
                <a16:creationId xmlns:a16="http://schemas.microsoft.com/office/drawing/2014/main" id="{0980CD39-F762-74ED-E385-4BC51844A5D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7892" name="Slide Number Placeholder 5">
            <a:extLst>
              <a:ext uri="{FF2B5EF4-FFF2-40B4-BE49-F238E27FC236}">
                <a16:creationId xmlns:a16="http://schemas.microsoft.com/office/drawing/2014/main" id="{70A128B0-6C0B-7586-2440-752C7BC701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DB4CDA98-E4EC-450A-8294-5A912A020422}" type="slidenum">
              <a:rPr lang="en-US" altLang="en-US" sz="1400" smtClean="0"/>
              <a:pPr>
                <a:spcBef>
                  <a:spcPct val="0"/>
                </a:spcBef>
                <a:buFontTx/>
                <a:buNone/>
              </a:pPr>
              <a:t>35</a:t>
            </a:fld>
            <a:endParaRPr lang="en-US" altLang="en-US" sz="1400"/>
          </a:p>
        </p:txBody>
      </p:sp>
      <p:sp>
        <p:nvSpPr>
          <p:cNvPr id="37893" name="Rectangle 2">
            <a:extLst>
              <a:ext uri="{FF2B5EF4-FFF2-40B4-BE49-F238E27FC236}">
                <a16:creationId xmlns:a16="http://schemas.microsoft.com/office/drawing/2014/main" id="{695C88BC-0B22-5DE7-C37B-8699FC979558}"/>
              </a:ext>
            </a:extLst>
          </p:cNvPr>
          <p:cNvSpPr>
            <a:spLocks noGrp="1" noChangeArrowheads="1"/>
          </p:cNvSpPr>
          <p:nvPr>
            <p:ph type="title"/>
          </p:nvPr>
        </p:nvSpPr>
        <p:spPr/>
        <p:txBody>
          <a:bodyPr/>
          <a:lstStyle/>
          <a:p>
            <a:pPr eaLnBrk="1" hangingPunct="1"/>
            <a:r>
              <a:rPr lang="en-US" altLang="en-US"/>
              <a:t>Operating System Support – Symmetric MP </a:t>
            </a:r>
          </a:p>
        </p:txBody>
      </p:sp>
      <p:sp>
        <p:nvSpPr>
          <p:cNvPr id="37894" name="Rectangle 3">
            <a:extLst>
              <a:ext uri="{FF2B5EF4-FFF2-40B4-BE49-F238E27FC236}">
                <a16:creationId xmlns:a16="http://schemas.microsoft.com/office/drawing/2014/main" id="{47CBC21C-364A-D71B-8467-4F4F752042ED}"/>
              </a:ext>
            </a:extLst>
          </p:cNvPr>
          <p:cNvSpPr>
            <a:spLocks noGrp="1" noChangeArrowheads="1"/>
          </p:cNvSpPr>
          <p:nvPr>
            <p:ph type="body" idx="1"/>
          </p:nvPr>
        </p:nvSpPr>
        <p:spPr>
          <a:xfrm>
            <a:off x="457200" y="3581400"/>
            <a:ext cx="7696200" cy="2667000"/>
          </a:xfrm>
        </p:spPr>
        <p:txBody>
          <a:bodyPr/>
          <a:lstStyle/>
          <a:p>
            <a:pPr eaLnBrk="1" hangingPunct="1">
              <a:lnSpc>
                <a:spcPct val="80000"/>
              </a:lnSpc>
            </a:pPr>
            <a:r>
              <a:rPr lang="en-US" altLang="en-US" sz="1800"/>
              <a:t>OS kernel runs on all processors, while load and resources are balanced between all processors.</a:t>
            </a:r>
          </a:p>
          <a:p>
            <a:pPr eaLnBrk="1" hangingPunct="1">
              <a:lnSpc>
                <a:spcPct val="80000"/>
              </a:lnSpc>
            </a:pPr>
            <a:r>
              <a:rPr lang="en-US" altLang="en-US" sz="1800"/>
              <a:t>One alternative: A single mutex (mutual exclusion object) that make the entire kernel a large critical section; Only one CPU can be in the kernel at a time; Only slight better than master-slave</a:t>
            </a:r>
          </a:p>
          <a:p>
            <a:pPr eaLnBrk="1" hangingPunct="1">
              <a:lnSpc>
                <a:spcPct val="80000"/>
              </a:lnSpc>
            </a:pPr>
            <a:r>
              <a:rPr lang="en-US" altLang="en-US" sz="1800"/>
              <a:t>Better alternative: Identify independent parts of the kernel and make each of them their own critical section, which allows parallelism in the kernel</a:t>
            </a:r>
          </a:p>
          <a:p>
            <a:pPr eaLnBrk="1" hangingPunct="1">
              <a:lnSpc>
                <a:spcPct val="80000"/>
              </a:lnSpc>
            </a:pPr>
            <a:r>
              <a:rPr lang="en-US" altLang="en-US" sz="1800"/>
              <a:t>Issues: A difficult task; Code is mostly similar to uniprocessor code; hard part is identifying independent parts that don’t interfere with each other</a:t>
            </a:r>
          </a:p>
        </p:txBody>
      </p:sp>
      <p:pic>
        <p:nvPicPr>
          <p:cNvPr id="37895" name="Picture 4">
            <a:extLst>
              <a:ext uri="{FF2B5EF4-FFF2-40B4-BE49-F238E27FC236}">
                <a16:creationId xmlns:a16="http://schemas.microsoft.com/office/drawing/2014/main" id="{E81FF46F-BC34-40A2-9541-2E1FD732C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010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a:extLst>
              <a:ext uri="{FF2B5EF4-FFF2-40B4-BE49-F238E27FC236}">
                <a16:creationId xmlns:a16="http://schemas.microsoft.com/office/drawing/2014/main" id="{C2E2769C-90A9-4057-BAF5-3BBCEACCBF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EE47873-8BCC-4A61-AF86-BA7CB19EFB66}" type="datetime1">
              <a:rPr lang="en-US" altLang="en-US" sz="1400" smtClean="0"/>
              <a:pPr>
                <a:spcBef>
                  <a:spcPct val="0"/>
                </a:spcBef>
                <a:buFontTx/>
                <a:buNone/>
              </a:pPr>
              <a:t>3/25/2026</a:t>
            </a:fld>
            <a:endParaRPr lang="en-US" altLang="en-US" sz="1400"/>
          </a:p>
        </p:txBody>
      </p:sp>
      <p:sp>
        <p:nvSpPr>
          <p:cNvPr id="38915" name="Footer Placeholder 4">
            <a:extLst>
              <a:ext uri="{FF2B5EF4-FFF2-40B4-BE49-F238E27FC236}">
                <a16:creationId xmlns:a16="http://schemas.microsoft.com/office/drawing/2014/main" id="{1ACB0F02-5CB9-D4F5-DE2A-8E61B9FA7B2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8916" name="Slide Number Placeholder 5">
            <a:extLst>
              <a:ext uri="{FF2B5EF4-FFF2-40B4-BE49-F238E27FC236}">
                <a16:creationId xmlns:a16="http://schemas.microsoft.com/office/drawing/2014/main" id="{2E0BE63F-5A7D-5190-7E69-4BFE7036C3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146D7D26-C515-43F1-A890-FDCA18071BFF}" type="slidenum">
              <a:rPr lang="en-US" altLang="en-US" sz="1400" smtClean="0"/>
              <a:pPr>
                <a:spcBef>
                  <a:spcPct val="0"/>
                </a:spcBef>
                <a:buFontTx/>
                <a:buNone/>
              </a:pPr>
              <a:t>36</a:t>
            </a:fld>
            <a:endParaRPr lang="en-US" altLang="en-US" sz="1400"/>
          </a:p>
        </p:txBody>
      </p:sp>
      <p:sp>
        <p:nvSpPr>
          <p:cNvPr id="38917" name="Rectangle 2">
            <a:extLst>
              <a:ext uri="{FF2B5EF4-FFF2-40B4-BE49-F238E27FC236}">
                <a16:creationId xmlns:a16="http://schemas.microsoft.com/office/drawing/2014/main" id="{F831E9A1-1F3A-9503-8811-FEAD9F910E4F}"/>
              </a:ext>
            </a:extLst>
          </p:cNvPr>
          <p:cNvSpPr>
            <a:spLocks noGrp="1" noChangeArrowheads="1"/>
          </p:cNvSpPr>
          <p:nvPr>
            <p:ph type="title"/>
          </p:nvPr>
        </p:nvSpPr>
        <p:spPr/>
        <p:txBody>
          <a:bodyPr/>
          <a:lstStyle/>
          <a:p>
            <a:pPr eaLnBrk="1" hangingPunct="1"/>
            <a:r>
              <a:rPr lang="en-US" altLang="en-US"/>
              <a:t>Interconnection Topologies </a:t>
            </a:r>
          </a:p>
        </p:txBody>
      </p:sp>
      <p:sp>
        <p:nvSpPr>
          <p:cNvPr id="38918" name="Rectangle 3">
            <a:extLst>
              <a:ext uri="{FF2B5EF4-FFF2-40B4-BE49-F238E27FC236}">
                <a16:creationId xmlns:a16="http://schemas.microsoft.com/office/drawing/2014/main" id="{7E0D5492-5BDD-5F5D-4246-381E4E5BFAE6}"/>
              </a:ext>
            </a:extLst>
          </p:cNvPr>
          <p:cNvSpPr>
            <a:spLocks noGrp="1" noChangeArrowheads="1"/>
          </p:cNvSpPr>
          <p:nvPr>
            <p:ph type="body" idx="1"/>
          </p:nvPr>
        </p:nvSpPr>
        <p:spPr>
          <a:xfrm>
            <a:off x="457200" y="2819400"/>
            <a:ext cx="7696200" cy="3382963"/>
          </a:xfrm>
        </p:spPr>
        <p:txBody>
          <a:bodyPr/>
          <a:lstStyle/>
          <a:p>
            <a:pPr eaLnBrk="1" hangingPunct="1"/>
            <a:r>
              <a:rPr lang="en-US" altLang="en-US" sz="2000"/>
              <a:t>Shared Bus:</a:t>
            </a:r>
          </a:p>
          <a:p>
            <a:pPr lvl="1" eaLnBrk="1" hangingPunct="1"/>
            <a:r>
              <a:rPr lang="en-US" altLang="en-US" sz="1800"/>
              <a:t>M3 wishes to communicate with S5</a:t>
            </a:r>
          </a:p>
          <a:p>
            <a:pPr lvl="1" eaLnBrk="1" hangingPunct="1"/>
            <a:r>
              <a:rPr lang="en-US" altLang="en-US" sz="1800"/>
              <a:t>[1] M3 sends signals (address) on the bus that causes  S5 to respond</a:t>
            </a:r>
          </a:p>
          <a:p>
            <a:pPr lvl="1" eaLnBrk="1" hangingPunct="1"/>
            <a:r>
              <a:rPr lang="en-US" altLang="en-US" sz="1800"/>
              <a:t>[2] M3 sends data to S5  or S5 sends data to  M3 (determined by the command line)</a:t>
            </a:r>
          </a:p>
          <a:p>
            <a:pPr eaLnBrk="1" hangingPunct="1"/>
            <a:r>
              <a:rPr lang="en-US" altLang="en-US" sz="2000"/>
              <a:t>Master Device: Device that initiates and controls the communication</a:t>
            </a:r>
          </a:p>
          <a:p>
            <a:pPr eaLnBrk="1" hangingPunct="1"/>
            <a:r>
              <a:rPr lang="en-US" altLang="en-US" sz="2000"/>
              <a:t>Slave Device: Responding device</a:t>
            </a:r>
          </a:p>
          <a:p>
            <a:pPr eaLnBrk="1" hangingPunct="1"/>
            <a:r>
              <a:rPr lang="en-US" altLang="en-US" sz="2000"/>
              <a:t>Multiple-master buses: Bus conflict requires bus arbitration</a:t>
            </a:r>
          </a:p>
        </p:txBody>
      </p:sp>
      <p:pic>
        <p:nvPicPr>
          <p:cNvPr id="38919" name="Picture 4">
            <a:extLst>
              <a:ext uri="{FF2B5EF4-FFF2-40B4-BE49-F238E27FC236}">
                <a16:creationId xmlns:a16="http://schemas.microsoft.com/office/drawing/2014/main" id="{ED62AB51-798F-59B4-E3F2-80714AE2F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7467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a:extLst>
              <a:ext uri="{FF2B5EF4-FFF2-40B4-BE49-F238E27FC236}">
                <a16:creationId xmlns:a16="http://schemas.microsoft.com/office/drawing/2014/main" id="{2875A2F4-D9D5-D25E-344F-45D08744171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CAA57AE6-22A6-4924-854F-C6170EDDC2BE}" type="datetime1">
              <a:rPr lang="en-US" altLang="en-US" sz="1400" smtClean="0"/>
              <a:pPr>
                <a:spcBef>
                  <a:spcPct val="0"/>
                </a:spcBef>
                <a:buFontTx/>
                <a:buNone/>
              </a:pPr>
              <a:t>3/24/2026</a:t>
            </a:fld>
            <a:endParaRPr lang="en-US" altLang="en-US" sz="1400"/>
          </a:p>
        </p:txBody>
      </p:sp>
      <p:sp>
        <p:nvSpPr>
          <p:cNvPr id="39939" name="Footer Placeholder 4">
            <a:extLst>
              <a:ext uri="{FF2B5EF4-FFF2-40B4-BE49-F238E27FC236}">
                <a16:creationId xmlns:a16="http://schemas.microsoft.com/office/drawing/2014/main" id="{5A79C159-7612-C9E6-3A22-87A23428D96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39940" name="Slide Number Placeholder 5">
            <a:extLst>
              <a:ext uri="{FF2B5EF4-FFF2-40B4-BE49-F238E27FC236}">
                <a16:creationId xmlns:a16="http://schemas.microsoft.com/office/drawing/2014/main" id="{FE371EA6-7DBF-FD4F-0DFB-CE61E693A1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F70BFD09-3857-4128-BD0C-434D864F7BB0}" type="slidenum">
              <a:rPr lang="en-US" altLang="en-US" sz="1400" smtClean="0"/>
              <a:pPr>
                <a:spcBef>
                  <a:spcPct val="0"/>
                </a:spcBef>
                <a:buFontTx/>
                <a:buNone/>
              </a:pPr>
              <a:t>37</a:t>
            </a:fld>
            <a:endParaRPr lang="en-US" altLang="en-US" sz="1400"/>
          </a:p>
        </p:txBody>
      </p:sp>
      <p:sp>
        <p:nvSpPr>
          <p:cNvPr id="39941" name="Rectangle 2">
            <a:extLst>
              <a:ext uri="{FF2B5EF4-FFF2-40B4-BE49-F238E27FC236}">
                <a16:creationId xmlns:a16="http://schemas.microsoft.com/office/drawing/2014/main" id="{4F30BE6D-97F8-D174-7712-48B0F8CBC010}"/>
              </a:ext>
            </a:extLst>
          </p:cNvPr>
          <p:cNvSpPr>
            <a:spLocks noGrp="1" noChangeArrowheads="1"/>
          </p:cNvSpPr>
          <p:nvPr>
            <p:ph type="title"/>
          </p:nvPr>
        </p:nvSpPr>
        <p:spPr/>
        <p:txBody>
          <a:bodyPr/>
          <a:lstStyle/>
          <a:p>
            <a:pPr eaLnBrk="1" hangingPunct="1"/>
            <a:r>
              <a:rPr lang="en-US" altLang="en-US" dirty="0"/>
              <a:t>Interconnection Topologies</a:t>
            </a:r>
          </a:p>
        </p:txBody>
      </p:sp>
      <p:sp>
        <p:nvSpPr>
          <p:cNvPr id="39942" name="Rectangle 3">
            <a:extLst>
              <a:ext uri="{FF2B5EF4-FFF2-40B4-BE49-F238E27FC236}">
                <a16:creationId xmlns:a16="http://schemas.microsoft.com/office/drawing/2014/main" id="{127F7326-C663-6F10-DA5C-CC138384C1B3}"/>
              </a:ext>
            </a:extLst>
          </p:cNvPr>
          <p:cNvSpPr>
            <a:spLocks noGrp="1" noChangeArrowheads="1"/>
          </p:cNvSpPr>
          <p:nvPr>
            <p:ph type="body" idx="1"/>
          </p:nvPr>
        </p:nvSpPr>
        <p:spPr/>
        <p:txBody>
          <a:bodyPr/>
          <a:lstStyle/>
          <a:p>
            <a:pPr eaLnBrk="1" hangingPunct="1"/>
            <a:r>
              <a:rPr lang="en-US" altLang="en-US" sz="2000" b="1" u="sng" dirty="0"/>
              <a:t>Shared Bus</a:t>
            </a:r>
            <a:r>
              <a:rPr lang="en-US" altLang="en-US" sz="2000" b="1" dirty="0"/>
              <a:t>: </a:t>
            </a:r>
            <a:r>
              <a:rPr lang="en-US" altLang="en-US" sz="2000" dirty="0"/>
              <a:t>A collection of signal lines that carry module-to-module communication</a:t>
            </a:r>
          </a:p>
          <a:p>
            <a:pPr lvl="1" eaLnBrk="1" hangingPunct="1">
              <a:buFont typeface="Arial" panose="020B0604020202020204" pitchFamily="34" charset="0"/>
              <a:buChar char="•"/>
            </a:pPr>
            <a:r>
              <a:rPr lang="en-US" altLang="en-US" sz="1800" dirty="0"/>
              <a:t>Again, all processors (and memory) are connected to the common bus or busses</a:t>
            </a:r>
          </a:p>
          <a:p>
            <a:pPr lvl="1" eaLnBrk="1" hangingPunct="1">
              <a:buFont typeface="Arial" panose="020B0604020202020204" pitchFamily="34" charset="0"/>
              <a:buChar char="•"/>
            </a:pPr>
            <a:r>
              <a:rPr lang="en-US" altLang="en-US" sz="1800" dirty="0"/>
              <a:t>Memory access is fairly uniform, but not very scalable</a:t>
            </a:r>
          </a:p>
          <a:p>
            <a:pPr lvl="1" eaLnBrk="1" hangingPunct="1">
              <a:buFont typeface="Arial" panose="020B0604020202020204" pitchFamily="34" charset="0"/>
              <a:buChar char="•"/>
            </a:pPr>
            <a:r>
              <a:rPr lang="en-US" altLang="en-US" sz="1800" dirty="0"/>
              <a:t>Data highways connecting several digital system elements</a:t>
            </a:r>
          </a:p>
          <a:p>
            <a:pPr lvl="1" eaLnBrk="1" hangingPunct="1">
              <a:buFont typeface="Arial" panose="020B0604020202020204" pitchFamily="34" charset="0"/>
              <a:buChar char="•"/>
            </a:pPr>
            <a:r>
              <a:rPr lang="en-US" altLang="en-US" sz="1800" dirty="0"/>
              <a:t>Can handle only one data transmission at a time</a:t>
            </a:r>
          </a:p>
          <a:p>
            <a:pPr lvl="1" eaLnBrk="1" hangingPunct="1">
              <a:buFont typeface="Arial" panose="020B0604020202020204" pitchFamily="34" charset="0"/>
              <a:buChar char="•"/>
            </a:pPr>
            <a:r>
              <a:rPr lang="en-US" altLang="en-US" sz="1800" dirty="0"/>
              <a:t>Can be easily expanded by connecting additional processors to the shared bus, along with the necessary bus arbitration circuitry</a:t>
            </a:r>
          </a:p>
          <a:p>
            <a:pPr eaLnBrk="1" hangingPunct="1">
              <a:buFont typeface="Arial" panose="020B0604020202020204" pitchFamily="34" charset="0"/>
              <a:buChar char="•"/>
            </a:pPr>
            <a:r>
              <a:rPr lang="en-US" altLang="en-US" sz="2000" b="1" u="sng" dirty="0"/>
              <a:t>Interconnection Networks:</a:t>
            </a:r>
          </a:p>
          <a:p>
            <a:pPr lvl="1" eaLnBrk="1" hangingPunct="1">
              <a:buFont typeface="Arial" panose="020B0604020202020204" pitchFamily="34" charset="0"/>
              <a:buChar char="•"/>
            </a:pPr>
            <a:r>
              <a:rPr lang="en-US" altLang="en-US" sz="1800" dirty="0"/>
              <a:t>Attempt to mitigate the issues present within single, shared buses</a:t>
            </a:r>
          </a:p>
          <a:p>
            <a:pPr lvl="1" eaLnBrk="1" hangingPunct="1">
              <a:buFont typeface="Arial" panose="020B0604020202020204" pitchFamily="34" charset="0"/>
              <a:buChar char="•"/>
            </a:pPr>
            <a:r>
              <a:rPr lang="en-US" altLang="en-US" sz="1800" dirty="0"/>
              <a:t>Vary according to the primary or sets of objectives that are defined by the purpose of the interconnect.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DC22CDCC-1252-1216-B83B-A1F92DA17E6C}"/>
              </a:ext>
            </a:extLst>
          </p:cNvPr>
          <p:cNvSpPr/>
          <p:nvPr/>
        </p:nvSpPr>
        <p:spPr>
          <a:xfrm>
            <a:off x="5905500" y="3473450"/>
            <a:ext cx="18669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a:extLst>
              <a:ext uri="{FF2B5EF4-FFF2-40B4-BE49-F238E27FC236}">
                <a16:creationId xmlns:a16="http://schemas.microsoft.com/office/drawing/2014/main" id="{C4BF6068-EC4A-6A61-1F40-CF73BAF545FB}"/>
              </a:ext>
            </a:extLst>
          </p:cNvPr>
          <p:cNvCxnSpPr/>
          <p:nvPr/>
        </p:nvCxnSpPr>
        <p:spPr>
          <a:xfrm>
            <a:off x="1673225" y="3702050"/>
            <a:ext cx="0" cy="1219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0964" name="Date Placeholder 3">
            <a:extLst>
              <a:ext uri="{FF2B5EF4-FFF2-40B4-BE49-F238E27FC236}">
                <a16:creationId xmlns:a16="http://schemas.microsoft.com/office/drawing/2014/main" id="{4E275D17-D35A-0B6E-0B16-7898A4215AC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49781394-DA9A-4E93-82BA-9B4756A4E555}" type="datetime1">
              <a:rPr lang="en-US" altLang="en-US" sz="1400" smtClean="0"/>
              <a:pPr>
                <a:spcBef>
                  <a:spcPct val="0"/>
                </a:spcBef>
                <a:buFontTx/>
                <a:buNone/>
              </a:pPr>
              <a:t>3/26/2026</a:t>
            </a:fld>
            <a:endParaRPr lang="en-US" altLang="en-US" sz="1400"/>
          </a:p>
        </p:txBody>
      </p:sp>
      <p:sp>
        <p:nvSpPr>
          <p:cNvPr id="40965" name="Footer Placeholder 4">
            <a:extLst>
              <a:ext uri="{FF2B5EF4-FFF2-40B4-BE49-F238E27FC236}">
                <a16:creationId xmlns:a16="http://schemas.microsoft.com/office/drawing/2014/main" id="{071DB992-5721-A75B-B489-A3CE9A5476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0966" name="Slide Number Placeholder 5">
            <a:extLst>
              <a:ext uri="{FF2B5EF4-FFF2-40B4-BE49-F238E27FC236}">
                <a16:creationId xmlns:a16="http://schemas.microsoft.com/office/drawing/2014/main" id="{0B0B40B1-4BCC-02AA-F3E9-BB6748448A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955EB3CA-50FF-4FBD-A0A4-E4E3E4493991}" type="slidenum">
              <a:rPr lang="en-US" altLang="en-US" sz="1400" smtClean="0"/>
              <a:pPr>
                <a:spcBef>
                  <a:spcPct val="0"/>
                </a:spcBef>
                <a:buFontTx/>
                <a:buNone/>
              </a:pPr>
              <a:t>38</a:t>
            </a:fld>
            <a:endParaRPr lang="en-US" altLang="en-US" sz="1400"/>
          </a:p>
        </p:txBody>
      </p:sp>
      <p:sp>
        <p:nvSpPr>
          <p:cNvPr id="40967" name="Rectangle 2">
            <a:extLst>
              <a:ext uri="{FF2B5EF4-FFF2-40B4-BE49-F238E27FC236}">
                <a16:creationId xmlns:a16="http://schemas.microsoft.com/office/drawing/2014/main" id="{4FBDD1B3-C760-5FF9-8ECA-441B8B401108}"/>
              </a:ext>
            </a:extLst>
          </p:cNvPr>
          <p:cNvSpPr>
            <a:spLocks noGrp="1" noChangeArrowheads="1"/>
          </p:cNvSpPr>
          <p:nvPr>
            <p:ph type="title"/>
          </p:nvPr>
        </p:nvSpPr>
        <p:spPr/>
        <p:txBody>
          <a:bodyPr/>
          <a:lstStyle/>
          <a:p>
            <a:pPr eaLnBrk="1" hangingPunct="1"/>
            <a:r>
              <a:rPr lang="en-US" altLang="en-US"/>
              <a:t>Network Terminology</a:t>
            </a:r>
          </a:p>
        </p:txBody>
      </p:sp>
      <p:sp>
        <p:nvSpPr>
          <p:cNvPr id="40968" name="Rectangle 3">
            <a:extLst>
              <a:ext uri="{FF2B5EF4-FFF2-40B4-BE49-F238E27FC236}">
                <a16:creationId xmlns:a16="http://schemas.microsoft.com/office/drawing/2014/main" id="{211FAA5C-3D19-A989-615F-BA42EF3CDE1D}"/>
              </a:ext>
            </a:extLst>
          </p:cNvPr>
          <p:cNvSpPr>
            <a:spLocks noGrp="1" noChangeArrowheads="1"/>
          </p:cNvSpPr>
          <p:nvPr>
            <p:ph type="body" idx="1"/>
          </p:nvPr>
        </p:nvSpPr>
        <p:spPr/>
        <p:txBody>
          <a:bodyPr/>
          <a:lstStyle/>
          <a:p>
            <a:pPr eaLnBrk="1" hangingPunct="1"/>
            <a:r>
              <a:rPr lang="en-US" altLang="en-US" sz="2000" dirty="0"/>
              <a:t>Diameter: D of a network having N nodes is defined as the maximum shortest path of all the shortest paths between any two nodes in the network.</a:t>
            </a:r>
          </a:p>
          <a:p>
            <a:pPr eaLnBrk="1" hangingPunct="1"/>
            <a:r>
              <a:rPr lang="en-US" altLang="en-US" sz="2000" dirty="0"/>
              <a:t>Bisection bandwidth: If a network is divided into two partitions, the bisection bandwidth of a network topology is the bandwidth available between the two partitions.</a:t>
            </a:r>
          </a:p>
        </p:txBody>
      </p:sp>
      <p:sp>
        <p:nvSpPr>
          <p:cNvPr id="2" name="Rectangle 1">
            <a:extLst>
              <a:ext uri="{FF2B5EF4-FFF2-40B4-BE49-F238E27FC236}">
                <a16:creationId xmlns:a16="http://schemas.microsoft.com/office/drawing/2014/main" id="{A43C8113-BAA5-4E86-6CAC-C8A3932233D8}"/>
              </a:ext>
            </a:extLst>
          </p:cNvPr>
          <p:cNvSpPr/>
          <p:nvPr/>
        </p:nvSpPr>
        <p:spPr>
          <a:xfrm>
            <a:off x="1371600" y="385445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2359888C-792A-18BA-3765-B04C73743EB9}"/>
              </a:ext>
            </a:extLst>
          </p:cNvPr>
          <p:cNvSpPr/>
          <p:nvPr/>
        </p:nvSpPr>
        <p:spPr>
          <a:xfrm>
            <a:off x="1368425" y="438785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8C9EEC46-F220-98C9-1215-133F5F0C4454}"/>
              </a:ext>
            </a:extLst>
          </p:cNvPr>
          <p:cNvSpPr/>
          <p:nvPr/>
        </p:nvSpPr>
        <p:spPr>
          <a:xfrm>
            <a:off x="1368425" y="493395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7580346B-D287-25FD-6E66-645F9B2F212E}"/>
              </a:ext>
            </a:extLst>
          </p:cNvPr>
          <p:cNvSpPr/>
          <p:nvPr/>
        </p:nvSpPr>
        <p:spPr>
          <a:xfrm>
            <a:off x="1368425" y="3306763"/>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520CBD4C-7EB0-F474-D85B-D4AEDE4CFA46}"/>
              </a:ext>
            </a:extLst>
          </p:cNvPr>
          <p:cNvCxnSpPr>
            <a:cxnSpLocks/>
          </p:cNvCxnSpPr>
          <p:nvPr/>
        </p:nvCxnSpPr>
        <p:spPr>
          <a:xfrm>
            <a:off x="990600" y="4311650"/>
            <a:ext cx="1295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0974" name="TextBox 11">
            <a:extLst>
              <a:ext uri="{FF2B5EF4-FFF2-40B4-BE49-F238E27FC236}">
                <a16:creationId xmlns:a16="http://schemas.microsoft.com/office/drawing/2014/main" id="{609E4076-6AEC-F0EE-A2B3-7FB02E4D7CFC}"/>
              </a:ext>
            </a:extLst>
          </p:cNvPr>
          <p:cNvSpPr txBox="1">
            <a:spLocks noChangeArrowheads="1"/>
          </p:cNvSpPr>
          <p:nvPr/>
        </p:nvSpPr>
        <p:spPr bwMode="auto">
          <a:xfrm>
            <a:off x="1031875" y="5334000"/>
            <a:ext cx="13644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600" dirty="0"/>
              <a:t>Bisection = 1</a:t>
            </a:r>
          </a:p>
          <a:p>
            <a:pPr algn="ctr">
              <a:spcBef>
                <a:spcPct val="0"/>
              </a:spcBef>
              <a:buFontTx/>
              <a:buNone/>
            </a:pPr>
            <a:r>
              <a:rPr lang="en-US" altLang="en-US" sz="1600" dirty="0"/>
              <a:t>D = 3</a:t>
            </a:r>
          </a:p>
        </p:txBody>
      </p:sp>
      <p:sp>
        <p:nvSpPr>
          <p:cNvPr id="18" name="Rectangle 17">
            <a:extLst>
              <a:ext uri="{FF2B5EF4-FFF2-40B4-BE49-F238E27FC236}">
                <a16:creationId xmlns:a16="http://schemas.microsoft.com/office/drawing/2014/main" id="{30FF5346-C9ED-B03D-E8C8-1001AFE6C6FA}"/>
              </a:ext>
            </a:extLst>
          </p:cNvPr>
          <p:cNvSpPr/>
          <p:nvPr/>
        </p:nvSpPr>
        <p:spPr>
          <a:xfrm>
            <a:off x="6551613" y="32766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31FD431C-69BB-F883-432D-F47014DCC3A4}"/>
              </a:ext>
            </a:extLst>
          </p:cNvPr>
          <p:cNvSpPr/>
          <p:nvPr/>
        </p:nvSpPr>
        <p:spPr>
          <a:xfrm>
            <a:off x="5618163" y="3852863"/>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F6CCF2CF-8F2E-0F40-ED4E-456334ACF601}"/>
              </a:ext>
            </a:extLst>
          </p:cNvPr>
          <p:cNvSpPr/>
          <p:nvPr/>
        </p:nvSpPr>
        <p:spPr>
          <a:xfrm>
            <a:off x="7391400" y="3852863"/>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791C0664-522E-0740-54C7-FFC2A36D13DB}"/>
              </a:ext>
            </a:extLst>
          </p:cNvPr>
          <p:cNvSpPr/>
          <p:nvPr/>
        </p:nvSpPr>
        <p:spPr>
          <a:xfrm>
            <a:off x="7372350" y="4576763"/>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4E102E07-90DF-C846-4569-1C709B413274}"/>
              </a:ext>
            </a:extLst>
          </p:cNvPr>
          <p:cNvSpPr/>
          <p:nvPr/>
        </p:nvSpPr>
        <p:spPr>
          <a:xfrm>
            <a:off x="5676900" y="457835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C5202D1D-99B0-E6B0-E3E2-32A3A2E39FB8}"/>
              </a:ext>
            </a:extLst>
          </p:cNvPr>
          <p:cNvSpPr/>
          <p:nvPr/>
        </p:nvSpPr>
        <p:spPr>
          <a:xfrm>
            <a:off x="6572250" y="5108575"/>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Straight Connector 24">
            <a:extLst>
              <a:ext uri="{FF2B5EF4-FFF2-40B4-BE49-F238E27FC236}">
                <a16:creationId xmlns:a16="http://schemas.microsoft.com/office/drawing/2014/main" id="{81BD1995-4A59-EDE0-D345-FA7418537604}"/>
              </a:ext>
            </a:extLst>
          </p:cNvPr>
          <p:cNvCxnSpPr>
            <a:cxnSpLocks/>
          </p:cNvCxnSpPr>
          <p:nvPr/>
        </p:nvCxnSpPr>
        <p:spPr>
          <a:xfrm>
            <a:off x="5105400" y="4387850"/>
            <a:ext cx="289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0982" name="TextBox 27">
            <a:extLst>
              <a:ext uri="{FF2B5EF4-FFF2-40B4-BE49-F238E27FC236}">
                <a16:creationId xmlns:a16="http://schemas.microsoft.com/office/drawing/2014/main" id="{7B6813E9-3B75-192B-D1A1-716FE8594CBF}"/>
              </a:ext>
            </a:extLst>
          </p:cNvPr>
          <p:cNvSpPr txBox="1">
            <a:spLocks noChangeArrowheads="1"/>
          </p:cNvSpPr>
          <p:nvPr/>
        </p:nvSpPr>
        <p:spPr bwMode="auto">
          <a:xfrm>
            <a:off x="6255524" y="5495925"/>
            <a:ext cx="13644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600" dirty="0"/>
              <a:t>Bisection = 2</a:t>
            </a:r>
          </a:p>
          <a:p>
            <a:pPr algn="ctr">
              <a:spcBef>
                <a:spcPct val="0"/>
              </a:spcBef>
              <a:buFontTx/>
              <a:buNone/>
            </a:pPr>
            <a:r>
              <a:rPr lang="en-US" altLang="en-US" sz="1600" dirty="0"/>
              <a:t>D = 3</a:t>
            </a:r>
          </a:p>
        </p:txBody>
      </p:sp>
      <p:cxnSp>
        <p:nvCxnSpPr>
          <p:cNvPr id="3" name="Straight Connector 2">
            <a:extLst>
              <a:ext uri="{FF2B5EF4-FFF2-40B4-BE49-F238E27FC236}">
                <a16:creationId xmlns:a16="http://schemas.microsoft.com/office/drawing/2014/main" id="{6E7C4C02-1CFD-1160-914E-F9893A6F5290}"/>
              </a:ext>
            </a:extLst>
          </p:cNvPr>
          <p:cNvCxnSpPr/>
          <p:nvPr/>
        </p:nvCxnSpPr>
        <p:spPr>
          <a:xfrm>
            <a:off x="3959225" y="3671887"/>
            <a:ext cx="0" cy="1219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77EDAF8-552B-8903-3811-28763C5F8D56}"/>
              </a:ext>
            </a:extLst>
          </p:cNvPr>
          <p:cNvSpPr/>
          <p:nvPr/>
        </p:nvSpPr>
        <p:spPr>
          <a:xfrm>
            <a:off x="3657600" y="3824287"/>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5121B836-2968-6940-2CEA-18B12ED79D67}"/>
              </a:ext>
            </a:extLst>
          </p:cNvPr>
          <p:cNvSpPr/>
          <p:nvPr/>
        </p:nvSpPr>
        <p:spPr>
          <a:xfrm>
            <a:off x="3654425" y="4357687"/>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EEDC0E9D-F557-59DB-5479-40338F27A9EC}"/>
              </a:ext>
            </a:extLst>
          </p:cNvPr>
          <p:cNvSpPr/>
          <p:nvPr/>
        </p:nvSpPr>
        <p:spPr>
          <a:xfrm>
            <a:off x="3654425" y="4903787"/>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01F9D1A6-779A-5FC5-C81F-531A2BAB581C}"/>
              </a:ext>
            </a:extLst>
          </p:cNvPr>
          <p:cNvSpPr/>
          <p:nvPr/>
        </p:nvSpPr>
        <p:spPr>
          <a:xfrm>
            <a:off x="3654425" y="32766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4" name="Straight Connector 13">
            <a:extLst>
              <a:ext uri="{FF2B5EF4-FFF2-40B4-BE49-F238E27FC236}">
                <a16:creationId xmlns:a16="http://schemas.microsoft.com/office/drawing/2014/main" id="{4C9130A0-1B41-2E6F-C798-70BB5A0B4CC1}"/>
              </a:ext>
            </a:extLst>
          </p:cNvPr>
          <p:cNvCxnSpPr>
            <a:cxnSpLocks/>
          </p:cNvCxnSpPr>
          <p:nvPr/>
        </p:nvCxnSpPr>
        <p:spPr>
          <a:xfrm>
            <a:off x="3276600" y="4281487"/>
            <a:ext cx="1524000" cy="301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87196D73-F95C-DBE9-F85A-072495607061}"/>
              </a:ext>
            </a:extLst>
          </p:cNvPr>
          <p:cNvCxnSpPr>
            <a:cxnSpLocks/>
            <a:stCxn id="12" idx="3"/>
            <a:endCxn id="11" idx="3"/>
          </p:cNvCxnSpPr>
          <p:nvPr/>
        </p:nvCxnSpPr>
        <p:spPr>
          <a:xfrm>
            <a:off x="4264025" y="3467100"/>
            <a:ext cx="12700" cy="1627187"/>
          </a:xfrm>
          <a:prstGeom prst="bentConnector3">
            <a:avLst>
              <a:gd name="adj1" fmla="val 3100000"/>
            </a:avLst>
          </a:prstGeom>
          <a:ln w="15875"/>
        </p:spPr>
        <p:style>
          <a:lnRef idx="1">
            <a:schemeClr val="dk1"/>
          </a:lnRef>
          <a:fillRef idx="0">
            <a:schemeClr val="dk1"/>
          </a:fillRef>
          <a:effectRef idx="0">
            <a:schemeClr val="dk1"/>
          </a:effectRef>
          <a:fontRef idx="minor">
            <a:schemeClr val="tx1"/>
          </a:fontRef>
        </p:style>
      </p:cxnSp>
      <p:sp>
        <p:nvSpPr>
          <p:cNvPr id="31" name="TextBox 11">
            <a:extLst>
              <a:ext uri="{FF2B5EF4-FFF2-40B4-BE49-F238E27FC236}">
                <a16:creationId xmlns:a16="http://schemas.microsoft.com/office/drawing/2014/main" id="{2E4CE7D0-592B-314B-B71D-C81DFB4C2266}"/>
              </a:ext>
            </a:extLst>
          </p:cNvPr>
          <p:cNvSpPr txBox="1">
            <a:spLocks noChangeArrowheads="1"/>
          </p:cNvSpPr>
          <p:nvPr/>
        </p:nvSpPr>
        <p:spPr bwMode="auto">
          <a:xfrm>
            <a:off x="3364848" y="5317112"/>
            <a:ext cx="13644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600" dirty="0"/>
              <a:t>Bisection = 2</a:t>
            </a:r>
          </a:p>
          <a:p>
            <a:pPr algn="ctr">
              <a:spcBef>
                <a:spcPct val="0"/>
              </a:spcBef>
              <a:buFontTx/>
              <a:buNone/>
            </a:pPr>
            <a:r>
              <a:rPr lang="en-US" altLang="en-US" sz="1600" dirty="0"/>
              <a:t>D = 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a:extLst>
              <a:ext uri="{FF2B5EF4-FFF2-40B4-BE49-F238E27FC236}">
                <a16:creationId xmlns:a16="http://schemas.microsoft.com/office/drawing/2014/main" id="{6E6ABF65-EDAF-89F4-6842-6D6873AB362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45806727-D8C4-4FD4-ABCC-1537ECE75670}" type="datetime1">
              <a:rPr lang="en-US" altLang="en-US" sz="1400" smtClean="0"/>
              <a:pPr>
                <a:spcBef>
                  <a:spcPct val="0"/>
                </a:spcBef>
                <a:buFontTx/>
                <a:buNone/>
              </a:pPr>
              <a:t>3/24/2026</a:t>
            </a:fld>
            <a:endParaRPr lang="en-US" altLang="en-US" sz="1400"/>
          </a:p>
        </p:txBody>
      </p:sp>
      <p:sp>
        <p:nvSpPr>
          <p:cNvPr id="41987" name="Footer Placeholder 4">
            <a:extLst>
              <a:ext uri="{FF2B5EF4-FFF2-40B4-BE49-F238E27FC236}">
                <a16:creationId xmlns:a16="http://schemas.microsoft.com/office/drawing/2014/main" id="{3CC3DB4C-644F-1944-6924-EB6BE850A20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1988" name="Slide Number Placeholder 5">
            <a:extLst>
              <a:ext uri="{FF2B5EF4-FFF2-40B4-BE49-F238E27FC236}">
                <a16:creationId xmlns:a16="http://schemas.microsoft.com/office/drawing/2014/main" id="{63560EC0-7B1B-3D02-605B-715756162C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4300281C-80C6-4B62-A307-A8114BF57D14}" type="slidenum">
              <a:rPr lang="en-US" altLang="en-US" sz="1400" smtClean="0"/>
              <a:pPr>
                <a:spcBef>
                  <a:spcPct val="0"/>
                </a:spcBef>
                <a:buFontTx/>
                <a:buNone/>
              </a:pPr>
              <a:t>39</a:t>
            </a:fld>
            <a:endParaRPr lang="en-US" altLang="en-US" sz="1400"/>
          </a:p>
        </p:txBody>
      </p:sp>
      <p:sp>
        <p:nvSpPr>
          <p:cNvPr id="41989" name="Rectangle 2">
            <a:extLst>
              <a:ext uri="{FF2B5EF4-FFF2-40B4-BE49-F238E27FC236}">
                <a16:creationId xmlns:a16="http://schemas.microsoft.com/office/drawing/2014/main" id="{1F72D8C5-7B1E-BBCF-F849-28215D56A16E}"/>
              </a:ext>
            </a:extLst>
          </p:cNvPr>
          <p:cNvSpPr>
            <a:spLocks noGrp="1" noChangeArrowheads="1"/>
          </p:cNvSpPr>
          <p:nvPr>
            <p:ph type="title"/>
          </p:nvPr>
        </p:nvSpPr>
        <p:spPr/>
        <p:txBody>
          <a:bodyPr/>
          <a:lstStyle/>
          <a:p>
            <a:pPr eaLnBrk="1" hangingPunct="1"/>
            <a:r>
              <a:rPr lang="en-US" altLang="en-US" dirty="0"/>
              <a:t>Interconnection Topologies Introduction</a:t>
            </a:r>
          </a:p>
        </p:txBody>
      </p:sp>
      <p:sp>
        <p:nvSpPr>
          <p:cNvPr id="41990" name="Rectangle 3">
            <a:extLst>
              <a:ext uri="{FF2B5EF4-FFF2-40B4-BE49-F238E27FC236}">
                <a16:creationId xmlns:a16="http://schemas.microsoft.com/office/drawing/2014/main" id="{FAF48E32-DA94-414E-6EC3-DA38E253668F}"/>
              </a:ext>
            </a:extLst>
          </p:cNvPr>
          <p:cNvSpPr>
            <a:spLocks noGrp="1" noChangeArrowheads="1"/>
          </p:cNvSpPr>
          <p:nvPr>
            <p:ph type="body" idx="1"/>
          </p:nvPr>
        </p:nvSpPr>
        <p:spPr>
          <a:xfrm>
            <a:off x="457200" y="1143000"/>
            <a:ext cx="8458200" cy="5059363"/>
          </a:xfrm>
        </p:spPr>
        <p:txBody>
          <a:bodyPr/>
          <a:lstStyle/>
          <a:p>
            <a:r>
              <a:rPr lang="en-US" sz="2000" dirty="0"/>
              <a:t>Interconnection topologies describe how processors are physically connected to each other in a multiprocessor or distributed system. The topology determines how messages travel between processors and has a direct impact on performance, scalability, and complexity.</a:t>
            </a:r>
          </a:p>
          <a:p>
            <a:pPr lvl="1"/>
            <a:r>
              <a:rPr lang="en-US" sz="1600" dirty="0"/>
              <a:t>One of the simplest topologies is the </a:t>
            </a:r>
            <a:r>
              <a:rPr lang="en-US" sz="1600" b="1" dirty="0"/>
              <a:t>bus</a:t>
            </a:r>
            <a:r>
              <a:rPr lang="en-US" sz="1600" dirty="0"/>
              <a:t>, where all processors share a single communication line. This is easy to implement but does not scale well, because only one communication can occur at a time.</a:t>
            </a:r>
          </a:p>
          <a:p>
            <a:pPr lvl="1"/>
            <a:r>
              <a:rPr lang="en-US" sz="1600" dirty="0"/>
              <a:t>A </a:t>
            </a:r>
            <a:r>
              <a:rPr lang="en-US" sz="1600" b="1" dirty="0"/>
              <a:t>ring topology</a:t>
            </a:r>
            <a:r>
              <a:rPr lang="en-US" sz="1600" dirty="0"/>
              <a:t> connects each processor to two neighbors, forming a loop. Messages travel around the ring until they reach their destination. This improves scalability over a bus, but latency can increase as the number of processors grows.</a:t>
            </a:r>
          </a:p>
          <a:p>
            <a:pPr lvl="1"/>
            <a:r>
              <a:rPr lang="en-US" sz="1600" dirty="0"/>
              <a:t>A </a:t>
            </a:r>
            <a:r>
              <a:rPr lang="en-US" sz="1600" b="1" dirty="0"/>
              <a:t>mesh topology</a:t>
            </a:r>
            <a:r>
              <a:rPr lang="en-US" sz="1600" dirty="0"/>
              <a:t> arranges processors in a grid, where each processor connects to its neighbors. This allows for multiple communication paths and improves scalability. Many modern systems use variations of mesh or torus topologies.</a:t>
            </a:r>
          </a:p>
          <a:p>
            <a:pPr lvl="1"/>
            <a:r>
              <a:rPr lang="en-US" sz="1600" dirty="0"/>
              <a:t>A </a:t>
            </a:r>
            <a:r>
              <a:rPr lang="en-US" sz="1600" b="1" dirty="0"/>
              <a:t>hypercube topology</a:t>
            </a:r>
            <a:r>
              <a:rPr lang="en-US" sz="1600" dirty="0"/>
              <a:t> connects processors in a multidimensional structure, where each node is connected to others based on binary addressing. This provides very efficient communication paths and was used in systems like the Connection Machine.</a:t>
            </a:r>
          </a:p>
          <a:p>
            <a:pPr lvl="1"/>
            <a:r>
              <a:rPr lang="en-US" sz="1600" dirty="0"/>
              <a:t>There are also trees!</a:t>
            </a:r>
          </a:p>
          <a:p>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D7403D56-E080-DABB-9E28-126F7B7485A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3046AC15-C700-4EAE-B91C-9BC201B2630E}" type="datetime1">
              <a:rPr lang="en-US" altLang="en-US" sz="1400" smtClean="0"/>
              <a:pPr>
                <a:spcBef>
                  <a:spcPct val="0"/>
                </a:spcBef>
                <a:buFontTx/>
                <a:buNone/>
              </a:pPr>
              <a:t>3/24/2026</a:t>
            </a:fld>
            <a:endParaRPr lang="en-US" altLang="en-US" sz="1400"/>
          </a:p>
        </p:txBody>
      </p:sp>
      <p:sp>
        <p:nvSpPr>
          <p:cNvPr id="6147" name="Footer Placeholder 4">
            <a:extLst>
              <a:ext uri="{FF2B5EF4-FFF2-40B4-BE49-F238E27FC236}">
                <a16:creationId xmlns:a16="http://schemas.microsoft.com/office/drawing/2014/main" id="{B18C8E6A-14E7-06A6-901D-72CADE6E95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6148" name="Slide Number Placeholder 5">
            <a:extLst>
              <a:ext uri="{FF2B5EF4-FFF2-40B4-BE49-F238E27FC236}">
                <a16:creationId xmlns:a16="http://schemas.microsoft.com/office/drawing/2014/main" id="{409799C8-11A5-14A3-9E3E-7918C724B1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133E93BA-A6E7-4D3D-B8A7-4A59A74C9FD5}" type="slidenum">
              <a:rPr lang="en-US" altLang="en-US" sz="1400" smtClean="0"/>
              <a:pPr>
                <a:spcBef>
                  <a:spcPct val="0"/>
                </a:spcBef>
                <a:buFontTx/>
                <a:buNone/>
              </a:pPr>
              <a:t>4</a:t>
            </a:fld>
            <a:endParaRPr lang="en-US" altLang="en-US" sz="1400"/>
          </a:p>
        </p:txBody>
      </p:sp>
      <p:sp>
        <p:nvSpPr>
          <p:cNvPr id="6149" name="Rectangle 2">
            <a:extLst>
              <a:ext uri="{FF2B5EF4-FFF2-40B4-BE49-F238E27FC236}">
                <a16:creationId xmlns:a16="http://schemas.microsoft.com/office/drawing/2014/main" id="{10F5DEB3-9254-56CC-F30D-F47BDC325D56}"/>
              </a:ext>
            </a:extLst>
          </p:cNvPr>
          <p:cNvSpPr>
            <a:spLocks noGrp="1" noChangeArrowheads="1"/>
          </p:cNvSpPr>
          <p:nvPr>
            <p:ph type="title"/>
          </p:nvPr>
        </p:nvSpPr>
        <p:spPr/>
        <p:txBody>
          <a:bodyPr/>
          <a:lstStyle/>
          <a:p>
            <a:pPr eaLnBrk="1" hangingPunct="1"/>
            <a:r>
              <a:rPr lang="en-US" altLang="en-US"/>
              <a:t>Types of Parallelism</a:t>
            </a:r>
          </a:p>
        </p:txBody>
      </p:sp>
      <p:pic>
        <p:nvPicPr>
          <p:cNvPr id="6150" name="Picture 4">
            <a:extLst>
              <a:ext uri="{FF2B5EF4-FFF2-40B4-BE49-F238E27FC236}">
                <a16:creationId xmlns:a16="http://schemas.microsoft.com/office/drawing/2014/main" id="{07F617C7-632C-977D-6741-7743AC3D5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76009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1347B-9A3C-57A0-2050-539249EB7340}"/>
            </a:ext>
          </a:extLst>
        </p:cNvPr>
        <p:cNvGrpSpPr/>
        <p:nvPr/>
      </p:nvGrpSpPr>
      <p:grpSpPr>
        <a:xfrm>
          <a:off x="0" y="0"/>
          <a:ext cx="0" cy="0"/>
          <a:chOff x="0" y="0"/>
          <a:chExt cx="0" cy="0"/>
        </a:xfrm>
      </p:grpSpPr>
      <p:sp>
        <p:nvSpPr>
          <p:cNvPr id="41986" name="Date Placeholder 3">
            <a:extLst>
              <a:ext uri="{FF2B5EF4-FFF2-40B4-BE49-F238E27FC236}">
                <a16:creationId xmlns:a16="http://schemas.microsoft.com/office/drawing/2014/main" id="{7469433A-96CA-7CFF-804A-95CBB650D81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45806727-D8C4-4FD4-ABCC-1537ECE75670}" type="datetime1">
              <a:rPr lang="en-US" altLang="en-US" sz="1400" smtClean="0"/>
              <a:pPr>
                <a:spcBef>
                  <a:spcPct val="0"/>
                </a:spcBef>
                <a:buFontTx/>
                <a:buNone/>
              </a:pPr>
              <a:t>3/24/2026</a:t>
            </a:fld>
            <a:endParaRPr lang="en-US" altLang="en-US" sz="1400"/>
          </a:p>
        </p:txBody>
      </p:sp>
      <p:sp>
        <p:nvSpPr>
          <p:cNvPr id="41987" name="Footer Placeholder 4">
            <a:extLst>
              <a:ext uri="{FF2B5EF4-FFF2-40B4-BE49-F238E27FC236}">
                <a16:creationId xmlns:a16="http://schemas.microsoft.com/office/drawing/2014/main" id="{F2832BC5-37E1-89A3-65B8-68A3B628302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1988" name="Slide Number Placeholder 5">
            <a:extLst>
              <a:ext uri="{FF2B5EF4-FFF2-40B4-BE49-F238E27FC236}">
                <a16:creationId xmlns:a16="http://schemas.microsoft.com/office/drawing/2014/main" id="{4EC4817C-E2DA-C3BE-97F4-8AE4DADB65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4300281C-80C6-4B62-A307-A8114BF57D14}" type="slidenum">
              <a:rPr lang="en-US" altLang="en-US" sz="1400" smtClean="0"/>
              <a:pPr>
                <a:spcBef>
                  <a:spcPct val="0"/>
                </a:spcBef>
                <a:buFontTx/>
                <a:buNone/>
              </a:pPr>
              <a:t>40</a:t>
            </a:fld>
            <a:endParaRPr lang="en-US" altLang="en-US" sz="1400"/>
          </a:p>
        </p:txBody>
      </p:sp>
      <p:sp>
        <p:nvSpPr>
          <p:cNvPr id="41989" name="Rectangle 2">
            <a:extLst>
              <a:ext uri="{FF2B5EF4-FFF2-40B4-BE49-F238E27FC236}">
                <a16:creationId xmlns:a16="http://schemas.microsoft.com/office/drawing/2014/main" id="{193B2691-5D04-84F5-0D24-7344E95F52D3}"/>
              </a:ext>
            </a:extLst>
          </p:cNvPr>
          <p:cNvSpPr>
            <a:spLocks noGrp="1" noChangeArrowheads="1"/>
          </p:cNvSpPr>
          <p:nvPr>
            <p:ph type="title"/>
          </p:nvPr>
        </p:nvSpPr>
        <p:spPr/>
        <p:txBody>
          <a:bodyPr/>
          <a:lstStyle/>
          <a:p>
            <a:pPr eaLnBrk="1" hangingPunct="1"/>
            <a:r>
              <a:rPr lang="en-US" altLang="en-US" dirty="0"/>
              <a:t>Interconnection Topologies</a:t>
            </a:r>
          </a:p>
        </p:txBody>
      </p:sp>
      <p:sp>
        <p:nvSpPr>
          <p:cNvPr id="41990" name="Rectangle 3">
            <a:extLst>
              <a:ext uri="{FF2B5EF4-FFF2-40B4-BE49-F238E27FC236}">
                <a16:creationId xmlns:a16="http://schemas.microsoft.com/office/drawing/2014/main" id="{CC61E8F7-0D62-2112-AB08-EACE60597041}"/>
              </a:ext>
            </a:extLst>
          </p:cNvPr>
          <p:cNvSpPr>
            <a:spLocks noGrp="1" noChangeArrowheads="1"/>
          </p:cNvSpPr>
          <p:nvPr>
            <p:ph type="body" idx="1"/>
          </p:nvPr>
        </p:nvSpPr>
        <p:spPr>
          <a:xfrm>
            <a:off x="457200" y="1143000"/>
            <a:ext cx="4114800" cy="5059363"/>
          </a:xfrm>
        </p:spPr>
        <p:txBody>
          <a:bodyPr/>
          <a:lstStyle/>
          <a:p>
            <a:pPr eaLnBrk="1" hangingPunct="1"/>
            <a:r>
              <a:rPr lang="en-US" altLang="en-US" sz="2200" b="1" u="sng" dirty="0"/>
              <a:t>Mesh Architecture: </a:t>
            </a:r>
            <a:r>
              <a:rPr lang="en-US" altLang="en-US" sz="1800" b="1" u="sng" dirty="0"/>
              <a:t>(square with m rows and m columns)</a:t>
            </a:r>
            <a:r>
              <a:rPr lang="en-US" altLang="en-US" sz="1800" b="1" dirty="0"/>
              <a:t>:</a:t>
            </a:r>
            <a:endParaRPr lang="en-US" altLang="en-US" sz="1800" dirty="0"/>
          </a:p>
          <a:p>
            <a:pPr lvl="1" eaLnBrk="1" hangingPunct="1"/>
            <a:r>
              <a:rPr lang="en-US" altLang="en-US" sz="1800" dirty="0"/>
              <a:t>Diameter = 2(m - 1)</a:t>
            </a:r>
          </a:p>
          <a:p>
            <a:pPr lvl="1" eaLnBrk="1" hangingPunct="1"/>
            <a:r>
              <a:rPr lang="en-US" altLang="en-US" sz="1800" dirty="0"/>
              <a:t>In general,  an n-processor square mesh has diameter =  2(sqrt(n)-1)</a:t>
            </a:r>
          </a:p>
          <a:p>
            <a:pPr lvl="1" eaLnBrk="1" hangingPunct="1"/>
            <a:r>
              <a:rPr lang="en-US" altLang="en-US" sz="1800" dirty="0"/>
              <a:t>Diameter can be halved by having wrap-around connections (=&gt; Torus) here with dotted lines.</a:t>
            </a:r>
          </a:p>
          <a:p>
            <a:pPr lvl="1" eaLnBrk="1" hangingPunct="1"/>
            <a:r>
              <a:rPr lang="en-US" altLang="en-US" sz="1800" dirty="0"/>
              <a:t>Ring is a 1-dimensional mesh with wrap-around  connections</a:t>
            </a:r>
          </a:p>
        </p:txBody>
      </p:sp>
      <p:pic>
        <p:nvPicPr>
          <p:cNvPr id="41991" name="Picture 4">
            <a:extLst>
              <a:ext uri="{FF2B5EF4-FFF2-40B4-BE49-F238E27FC236}">
                <a16:creationId xmlns:a16="http://schemas.microsoft.com/office/drawing/2014/main" id="{0700F626-65A1-2EBD-B46F-A4E0057C2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42672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217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a:extLst>
              <a:ext uri="{FF2B5EF4-FFF2-40B4-BE49-F238E27FC236}">
                <a16:creationId xmlns:a16="http://schemas.microsoft.com/office/drawing/2014/main" id="{2AFCEC64-9141-7E7B-63CD-DB64025D8E9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33ADC1F7-6E05-4853-A70E-73EEBA1CABA9}" type="datetime1">
              <a:rPr lang="en-US" altLang="en-US" sz="1400" smtClean="0"/>
              <a:pPr>
                <a:spcBef>
                  <a:spcPct val="0"/>
                </a:spcBef>
                <a:buFontTx/>
                <a:buNone/>
              </a:pPr>
              <a:t>3/24/2026</a:t>
            </a:fld>
            <a:endParaRPr lang="en-US" altLang="en-US" sz="1400"/>
          </a:p>
        </p:txBody>
      </p:sp>
      <p:sp>
        <p:nvSpPr>
          <p:cNvPr id="43011" name="Footer Placeholder 4">
            <a:extLst>
              <a:ext uri="{FF2B5EF4-FFF2-40B4-BE49-F238E27FC236}">
                <a16:creationId xmlns:a16="http://schemas.microsoft.com/office/drawing/2014/main" id="{3895C98C-3BD0-A401-D9B1-4525096A5A1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3012" name="Slide Number Placeholder 5">
            <a:extLst>
              <a:ext uri="{FF2B5EF4-FFF2-40B4-BE49-F238E27FC236}">
                <a16:creationId xmlns:a16="http://schemas.microsoft.com/office/drawing/2014/main" id="{CFA72472-DAB1-AE97-CFF6-CC34732696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11DE833B-6D58-432B-8091-4BE7D8F8B3FF}" type="slidenum">
              <a:rPr lang="en-US" altLang="en-US" sz="1400" smtClean="0"/>
              <a:pPr>
                <a:spcBef>
                  <a:spcPct val="0"/>
                </a:spcBef>
                <a:buFontTx/>
                <a:buNone/>
              </a:pPr>
              <a:t>41</a:t>
            </a:fld>
            <a:endParaRPr lang="en-US" altLang="en-US" sz="1400"/>
          </a:p>
        </p:txBody>
      </p:sp>
      <p:sp>
        <p:nvSpPr>
          <p:cNvPr id="43013" name="Rectangle 2">
            <a:extLst>
              <a:ext uri="{FF2B5EF4-FFF2-40B4-BE49-F238E27FC236}">
                <a16:creationId xmlns:a16="http://schemas.microsoft.com/office/drawing/2014/main" id="{063555BF-4BE6-EC9F-CE17-075518DA70BB}"/>
              </a:ext>
            </a:extLst>
          </p:cNvPr>
          <p:cNvSpPr>
            <a:spLocks noGrp="1" noChangeArrowheads="1"/>
          </p:cNvSpPr>
          <p:nvPr>
            <p:ph type="title"/>
          </p:nvPr>
        </p:nvSpPr>
        <p:spPr/>
        <p:txBody>
          <a:bodyPr/>
          <a:lstStyle/>
          <a:p>
            <a:pPr eaLnBrk="1" hangingPunct="1"/>
            <a:r>
              <a:rPr lang="en-US" altLang="en-US"/>
              <a:t>Mesh-Type Interconnects</a:t>
            </a:r>
          </a:p>
        </p:txBody>
      </p:sp>
      <p:pic>
        <p:nvPicPr>
          <p:cNvPr id="43014" name="Picture 4">
            <a:extLst>
              <a:ext uri="{FF2B5EF4-FFF2-40B4-BE49-F238E27FC236}">
                <a16:creationId xmlns:a16="http://schemas.microsoft.com/office/drawing/2014/main" id="{09092DF4-AD3F-08DB-7E08-3E242B43D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9771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a:extLst>
              <a:ext uri="{FF2B5EF4-FFF2-40B4-BE49-F238E27FC236}">
                <a16:creationId xmlns:a16="http://schemas.microsoft.com/office/drawing/2014/main" id="{CDD90C76-A31A-D0E9-3B1E-54EE2A0B98C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A834631D-80AC-485A-ACFA-CC5893AF9E94}" type="datetime1">
              <a:rPr lang="en-US" altLang="en-US" sz="1400" smtClean="0"/>
              <a:pPr>
                <a:spcBef>
                  <a:spcPct val="0"/>
                </a:spcBef>
                <a:buFontTx/>
                <a:buNone/>
              </a:pPr>
              <a:t>3/24/2026</a:t>
            </a:fld>
            <a:endParaRPr lang="en-US" altLang="en-US" sz="1400"/>
          </a:p>
        </p:txBody>
      </p:sp>
      <p:sp>
        <p:nvSpPr>
          <p:cNvPr id="44035" name="Footer Placeholder 4">
            <a:extLst>
              <a:ext uri="{FF2B5EF4-FFF2-40B4-BE49-F238E27FC236}">
                <a16:creationId xmlns:a16="http://schemas.microsoft.com/office/drawing/2014/main" id="{AFF587DC-9BC7-34EB-9D23-345FE64C22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4036" name="Slide Number Placeholder 5">
            <a:extLst>
              <a:ext uri="{FF2B5EF4-FFF2-40B4-BE49-F238E27FC236}">
                <a16:creationId xmlns:a16="http://schemas.microsoft.com/office/drawing/2014/main" id="{C0A6D97D-0E0A-F84E-9C75-1BADF27C4C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CA9A1A38-EAAC-44A9-80DA-7BD21B7B06AA}" type="slidenum">
              <a:rPr lang="en-US" altLang="en-US" sz="1400" smtClean="0"/>
              <a:pPr>
                <a:spcBef>
                  <a:spcPct val="0"/>
                </a:spcBef>
                <a:buFontTx/>
                <a:buNone/>
              </a:pPr>
              <a:t>42</a:t>
            </a:fld>
            <a:endParaRPr lang="en-US" altLang="en-US" sz="1400"/>
          </a:p>
        </p:txBody>
      </p:sp>
      <p:sp>
        <p:nvSpPr>
          <p:cNvPr id="44037" name="Rectangle 2">
            <a:extLst>
              <a:ext uri="{FF2B5EF4-FFF2-40B4-BE49-F238E27FC236}">
                <a16:creationId xmlns:a16="http://schemas.microsoft.com/office/drawing/2014/main" id="{9682827E-FE01-1413-B380-3CA4E359F5EC}"/>
              </a:ext>
            </a:extLst>
          </p:cNvPr>
          <p:cNvSpPr>
            <a:spLocks noGrp="1" noChangeArrowheads="1"/>
          </p:cNvSpPr>
          <p:nvPr>
            <p:ph type="title"/>
          </p:nvPr>
        </p:nvSpPr>
        <p:spPr/>
        <p:txBody>
          <a:bodyPr/>
          <a:lstStyle/>
          <a:p>
            <a:pPr eaLnBrk="1" hangingPunct="1"/>
            <a:r>
              <a:rPr lang="en-US" altLang="en-US"/>
              <a:t>Tree-Type Interconnects</a:t>
            </a:r>
          </a:p>
        </p:txBody>
      </p:sp>
      <p:pic>
        <p:nvPicPr>
          <p:cNvPr id="44038" name="Picture 4">
            <a:extLst>
              <a:ext uri="{FF2B5EF4-FFF2-40B4-BE49-F238E27FC236}">
                <a16:creationId xmlns:a16="http://schemas.microsoft.com/office/drawing/2014/main" id="{08B38359-5713-FBAC-47F1-4D1132B19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105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a:extLst>
              <a:ext uri="{FF2B5EF4-FFF2-40B4-BE49-F238E27FC236}">
                <a16:creationId xmlns:a16="http://schemas.microsoft.com/office/drawing/2014/main" id="{2CAC30EE-0B58-8E3F-0BC7-38611227248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C8712B77-5E9F-43AF-9B9E-A75353B6F298}" type="datetime1">
              <a:rPr lang="en-US" altLang="en-US" sz="1400" smtClean="0"/>
              <a:pPr>
                <a:spcBef>
                  <a:spcPct val="0"/>
                </a:spcBef>
                <a:buFontTx/>
                <a:buNone/>
              </a:pPr>
              <a:t>3/24/2026</a:t>
            </a:fld>
            <a:endParaRPr lang="en-US" altLang="en-US" sz="1400"/>
          </a:p>
        </p:txBody>
      </p:sp>
      <p:sp>
        <p:nvSpPr>
          <p:cNvPr id="45059" name="Footer Placeholder 4">
            <a:extLst>
              <a:ext uri="{FF2B5EF4-FFF2-40B4-BE49-F238E27FC236}">
                <a16:creationId xmlns:a16="http://schemas.microsoft.com/office/drawing/2014/main" id="{FFE3DC2E-5E03-5BCB-E902-17C53A3B28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5060" name="Slide Number Placeholder 5">
            <a:extLst>
              <a:ext uri="{FF2B5EF4-FFF2-40B4-BE49-F238E27FC236}">
                <a16:creationId xmlns:a16="http://schemas.microsoft.com/office/drawing/2014/main" id="{81B67BDB-D41F-5069-AF89-F8386352F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C2D66B63-5FD2-4B88-A6E9-2C8FA539F9FA}" type="slidenum">
              <a:rPr lang="en-US" altLang="en-US" sz="1400" smtClean="0"/>
              <a:pPr>
                <a:spcBef>
                  <a:spcPct val="0"/>
                </a:spcBef>
                <a:buFontTx/>
                <a:buNone/>
              </a:pPr>
              <a:t>43</a:t>
            </a:fld>
            <a:endParaRPr lang="en-US" altLang="en-US" sz="1400"/>
          </a:p>
        </p:txBody>
      </p:sp>
      <p:sp>
        <p:nvSpPr>
          <p:cNvPr id="45061" name="Rectangle 2">
            <a:extLst>
              <a:ext uri="{FF2B5EF4-FFF2-40B4-BE49-F238E27FC236}">
                <a16:creationId xmlns:a16="http://schemas.microsoft.com/office/drawing/2014/main" id="{105AA5D6-9781-2375-A8EA-6AD2E8DF3FE3}"/>
              </a:ext>
            </a:extLst>
          </p:cNvPr>
          <p:cNvSpPr>
            <a:spLocks noGrp="1" noChangeArrowheads="1"/>
          </p:cNvSpPr>
          <p:nvPr>
            <p:ph type="title"/>
          </p:nvPr>
        </p:nvSpPr>
        <p:spPr/>
        <p:txBody>
          <a:bodyPr/>
          <a:lstStyle/>
          <a:p>
            <a:pPr eaLnBrk="1" hangingPunct="1"/>
            <a:r>
              <a:rPr lang="en-US" altLang="en-US"/>
              <a:t>Example: </a:t>
            </a:r>
            <a:r>
              <a:rPr lang="en-US" altLang="en-US">
                <a:solidFill>
                  <a:schemeClr val="tx1"/>
                </a:solidFill>
              </a:rPr>
              <a:t>Mesh Matrix Multiplication</a:t>
            </a:r>
            <a:r>
              <a:rPr lang="en-US" altLang="en-US" b="0">
                <a:solidFill>
                  <a:schemeClr val="tx1"/>
                </a:solidFill>
              </a:rPr>
              <a:t> </a:t>
            </a:r>
          </a:p>
        </p:txBody>
      </p:sp>
      <p:pic>
        <p:nvPicPr>
          <p:cNvPr id="45062" name="Picture 4">
            <a:extLst>
              <a:ext uri="{FF2B5EF4-FFF2-40B4-BE49-F238E27FC236}">
                <a16:creationId xmlns:a16="http://schemas.microsoft.com/office/drawing/2014/main" id="{B5D3A250-E8F3-A378-439F-84A7D4CD4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1628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a:extLst>
              <a:ext uri="{FF2B5EF4-FFF2-40B4-BE49-F238E27FC236}">
                <a16:creationId xmlns:a16="http://schemas.microsoft.com/office/drawing/2014/main" id="{9BA604B6-96F7-7CDE-4610-AF5CAD9A030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1464DAD-B391-4A29-B633-50AF739A1264}" type="datetime1">
              <a:rPr lang="en-US" altLang="en-US" sz="1400" smtClean="0"/>
              <a:pPr>
                <a:spcBef>
                  <a:spcPct val="0"/>
                </a:spcBef>
                <a:buFontTx/>
                <a:buNone/>
              </a:pPr>
              <a:t>3/24/2026</a:t>
            </a:fld>
            <a:endParaRPr lang="en-US" altLang="en-US" sz="1400"/>
          </a:p>
        </p:txBody>
      </p:sp>
      <p:sp>
        <p:nvSpPr>
          <p:cNvPr id="46083" name="Footer Placeholder 4">
            <a:extLst>
              <a:ext uri="{FF2B5EF4-FFF2-40B4-BE49-F238E27FC236}">
                <a16:creationId xmlns:a16="http://schemas.microsoft.com/office/drawing/2014/main" id="{7D2F5423-4B14-35C3-B2E9-FEB964FF831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6084" name="Slide Number Placeholder 5">
            <a:extLst>
              <a:ext uri="{FF2B5EF4-FFF2-40B4-BE49-F238E27FC236}">
                <a16:creationId xmlns:a16="http://schemas.microsoft.com/office/drawing/2014/main" id="{A7F783DB-8B78-06E2-12D3-8927665B62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9FB259FF-CED3-4795-931C-6E49E1375D4B}" type="slidenum">
              <a:rPr lang="en-US" altLang="en-US" sz="1400" smtClean="0"/>
              <a:pPr>
                <a:spcBef>
                  <a:spcPct val="0"/>
                </a:spcBef>
                <a:buFontTx/>
                <a:buNone/>
              </a:pPr>
              <a:t>44</a:t>
            </a:fld>
            <a:endParaRPr lang="en-US" altLang="en-US" sz="1400"/>
          </a:p>
        </p:txBody>
      </p:sp>
      <p:sp>
        <p:nvSpPr>
          <p:cNvPr id="46085" name="Rectangle 2">
            <a:extLst>
              <a:ext uri="{FF2B5EF4-FFF2-40B4-BE49-F238E27FC236}">
                <a16:creationId xmlns:a16="http://schemas.microsoft.com/office/drawing/2014/main" id="{AE709CDB-96FF-BB79-B301-2D03A3655EEB}"/>
              </a:ext>
            </a:extLst>
          </p:cNvPr>
          <p:cNvSpPr>
            <a:spLocks noGrp="1" noChangeArrowheads="1"/>
          </p:cNvSpPr>
          <p:nvPr>
            <p:ph type="title"/>
          </p:nvPr>
        </p:nvSpPr>
        <p:spPr/>
        <p:txBody>
          <a:bodyPr/>
          <a:lstStyle/>
          <a:p>
            <a:pPr eaLnBrk="1" hangingPunct="1"/>
            <a:r>
              <a:rPr lang="en-US" altLang="en-US"/>
              <a:t>Interconnection Topologies</a:t>
            </a:r>
          </a:p>
        </p:txBody>
      </p:sp>
      <p:sp>
        <p:nvSpPr>
          <p:cNvPr id="46086" name="Rectangle 3">
            <a:extLst>
              <a:ext uri="{FF2B5EF4-FFF2-40B4-BE49-F238E27FC236}">
                <a16:creationId xmlns:a16="http://schemas.microsoft.com/office/drawing/2014/main" id="{0B1A4D87-63BA-9459-53DF-3124F2BBBC17}"/>
              </a:ext>
            </a:extLst>
          </p:cNvPr>
          <p:cNvSpPr>
            <a:spLocks noGrp="1" noChangeArrowheads="1"/>
          </p:cNvSpPr>
          <p:nvPr>
            <p:ph type="body" idx="1"/>
          </p:nvPr>
        </p:nvSpPr>
        <p:spPr>
          <a:xfrm>
            <a:off x="457200" y="1066800"/>
            <a:ext cx="4419600" cy="5135563"/>
          </a:xfrm>
        </p:spPr>
        <p:txBody>
          <a:bodyPr/>
          <a:lstStyle/>
          <a:p>
            <a:pPr eaLnBrk="1" hangingPunct="1">
              <a:lnSpc>
                <a:spcPct val="90000"/>
              </a:lnSpc>
            </a:pPr>
            <a:r>
              <a:rPr lang="en-US" altLang="en-US" sz="1800" b="1" u="sng"/>
              <a:t>Multiport Memory</a:t>
            </a:r>
            <a:r>
              <a:rPr lang="en-US" altLang="en-US" sz="1800"/>
              <a:t>:</a:t>
            </a:r>
          </a:p>
          <a:p>
            <a:pPr lvl="1" eaLnBrk="1" hangingPunct="1">
              <a:lnSpc>
                <a:spcPct val="90000"/>
              </a:lnSpc>
            </a:pPr>
            <a:r>
              <a:rPr lang="en-US" altLang="en-US" sz="1400"/>
              <a:t>Has multiple sets of address, data, and control pins to allow simultaneous data transfers to occur</a:t>
            </a:r>
          </a:p>
          <a:p>
            <a:pPr lvl="1" eaLnBrk="1" hangingPunct="1">
              <a:lnSpc>
                <a:spcPct val="90000"/>
              </a:lnSpc>
            </a:pPr>
            <a:r>
              <a:rPr lang="en-US" altLang="en-US" sz="1400"/>
              <a:t>CPU and DMA controller can transfer data concurrently</a:t>
            </a:r>
          </a:p>
          <a:p>
            <a:pPr lvl="1" eaLnBrk="1" hangingPunct="1">
              <a:lnSpc>
                <a:spcPct val="90000"/>
              </a:lnSpc>
            </a:pPr>
            <a:r>
              <a:rPr lang="en-US" altLang="en-US" sz="1400"/>
              <a:t>A system with more than one CPU could handle simultaneous requests from two different processors</a:t>
            </a:r>
          </a:p>
          <a:p>
            <a:pPr lvl="1" eaLnBrk="1" hangingPunct="1">
              <a:lnSpc>
                <a:spcPct val="90000"/>
              </a:lnSpc>
            </a:pPr>
            <a:r>
              <a:rPr lang="en-US" altLang="en-US" sz="1400"/>
              <a:t>Does not scale well because of explosion of number of busses</a:t>
            </a:r>
          </a:p>
          <a:p>
            <a:pPr eaLnBrk="1" hangingPunct="1">
              <a:lnSpc>
                <a:spcPct val="90000"/>
              </a:lnSpc>
            </a:pPr>
            <a:r>
              <a:rPr lang="en-US" altLang="en-US" sz="1800"/>
              <a:t>Memory Module Control Logic</a:t>
            </a:r>
          </a:p>
          <a:p>
            <a:pPr lvl="1" eaLnBrk="1" hangingPunct="1">
              <a:lnSpc>
                <a:spcPct val="90000"/>
              </a:lnSpc>
            </a:pPr>
            <a:r>
              <a:rPr lang="en-US" altLang="en-US" sz="1400"/>
              <a:t>Each memory module has control logic</a:t>
            </a:r>
          </a:p>
          <a:p>
            <a:pPr lvl="1" eaLnBrk="1" hangingPunct="1">
              <a:lnSpc>
                <a:spcPct val="90000"/>
              </a:lnSpc>
            </a:pPr>
            <a:r>
              <a:rPr lang="en-US" altLang="en-US" sz="1400"/>
              <a:t>Resolve memory module conflicts via fixed priority among CPUs</a:t>
            </a:r>
          </a:p>
          <a:p>
            <a:pPr lvl="1" eaLnBrk="1" hangingPunct="1">
              <a:lnSpc>
                <a:spcPct val="90000"/>
              </a:lnSpc>
            </a:pPr>
            <a:r>
              <a:rPr lang="en-US" altLang="en-US" sz="1400"/>
              <a:t>Requests to read from and write to the same memory location simultaneously</a:t>
            </a:r>
          </a:p>
          <a:p>
            <a:pPr lvl="1" eaLnBrk="1" hangingPunct="1">
              <a:lnSpc>
                <a:spcPct val="90000"/>
              </a:lnSpc>
            </a:pPr>
            <a:r>
              <a:rPr lang="en-US" altLang="en-US" sz="1400"/>
              <a:t>Advantages</a:t>
            </a:r>
          </a:p>
          <a:p>
            <a:pPr lvl="2" eaLnBrk="1" hangingPunct="1">
              <a:lnSpc>
                <a:spcPct val="90000"/>
              </a:lnSpc>
            </a:pPr>
            <a:r>
              <a:rPr lang="en-US" altLang="en-US" sz="1200"/>
              <a:t>Multiple paths -&gt; high transfer rate</a:t>
            </a:r>
          </a:p>
          <a:p>
            <a:pPr lvl="1" eaLnBrk="1" hangingPunct="1">
              <a:lnSpc>
                <a:spcPct val="90000"/>
              </a:lnSpc>
            </a:pPr>
            <a:r>
              <a:rPr lang="en-US" altLang="en-US" sz="1400"/>
              <a:t>Disadvantages</a:t>
            </a:r>
          </a:p>
          <a:p>
            <a:pPr lvl="2" eaLnBrk="1" hangingPunct="1">
              <a:lnSpc>
                <a:spcPct val="90000"/>
              </a:lnSpc>
            </a:pPr>
            <a:r>
              <a:rPr lang="en-US" altLang="en-US" sz="1200"/>
              <a:t>Multiple copies of Memory control logic</a:t>
            </a:r>
          </a:p>
          <a:p>
            <a:pPr lvl="2" eaLnBrk="1" hangingPunct="1">
              <a:lnSpc>
                <a:spcPct val="90000"/>
              </a:lnSpc>
            </a:pPr>
            <a:r>
              <a:rPr lang="en-US" altLang="en-US" sz="1200"/>
              <a:t>Large number of connections</a:t>
            </a:r>
          </a:p>
        </p:txBody>
      </p:sp>
      <p:sp>
        <p:nvSpPr>
          <p:cNvPr id="46087" name="Rectangle 5">
            <a:extLst>
              <a:ext uri="{FF2B5EF4-FFF2-40B4-BE49-F238E27FC236}">
                <a16:creationId xmlns:a16="http://schemas.microsoft.com/office/drawing/2014/main" id="{357C9C80-C7BF-5319-4939-2A8B2640AB79}"/>
              </a:ext>
            </a:extLst>
          </p:cNvPr>
          <p:cNvSpPr>
            <a:spLocks noChangeArrowheads="1"/>
          </p:cNvSpPr>
          <p:nvPr/>
        </p:nvSpPr>
        <p:spPr bwMode="auto">
          <a:xfrm>
            <a:off x="0" y="2238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6088" name="Object 4">
            <a:extLst>
              <a:ext uri="{FF2B5EF4-FFF2-40B4-BE49-F238E27FC236}">
                <a16:creationId xmlns:a16="http://schemas.microsoft.com/office/drawing/2014/main" id="{0F6DE65E-1729-A128-CABC-047C14AE348B}"/>
              </a:ext>
            </a:extLst>
          </p:cNvPr>
          <p:cNvGraphicFramePr>
            <a:graphicFrameLocks noChangeAspect="1"/>
          </p:cNvGraphicFramePr>
          <p:nvPr/>
        </p:nvGraphicFramePr>
        <p:xfrm>
          <a:off x="5029200" y="1828800"/>
          <a:ext cx="3810000" cy="2630488"/>
        </p:xfrm>
        <a:graphic>
          <a:graphicData uri="http://schemas.openxmlformats.org/presentationml/2006/ole">
            <mc:AlternateContent xmlns:mc="http://schemas.openxmlformats.org/markup-compatibility/2006">
              <mc:Choice xmlns:v="urn:schemas-microsoft-com:vml" Requires="v">
                <p:oleObj name="Visio" r:id="rId2" imgW="4151520" imgH="2862000" progId="Visio.Drawing.11">
                  <p:embed/>
                </p:oleObj>
              </mc:Choice>
              <mc:Fallback>
                <p:oleObj name="Visio" r:id="rId2" imgW="4151520" imgH="2862000"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8100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a:extLst>
              <a:ext uri="{FF2B5EF4-FFF2-40B4-BE49-F238E27FC236}">
                <a16:creationId xmlns:a16="http://schemas.microsoft.com/office/drawing/2014/main" id="{4B82A491-FCD5-2767-AFBD-B5CCA83714F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B380492-C9FF-46AB-BF93-261BF79BAF42}" type="datetime1">
              <a:rPr lang="en-US" altLang="en-US" sz="1400" smtClean="0"/>
              <a:pPr>
                <a:spcBef>
                  <a:spcPct val="0"/>
                </a:spcBef>
                <a:buFontTx/>
                <a:buNone/>
              </a:pPr>
              <a:t>3/24/2026</a:t>
            </a:fld>
            <a:endParaRPr lang="en-US" altLang="en-US" sz="1400"/>
          </a:p>
        </p:txBody>
      </p:sp>
      <p:sp>
        <p:nvSpPr>
          <p:cNvPr id="47107" name="Footer Placeholder 4">
            <a:extLst>
              <a:ext uri="{FF2B5EF4-FFF2-40B4-BE49-F238E27FC236}">
                <a16:creationId xmlns:a16="http://schemas.microsoft.com/office/drawing/2014/main" id="{67CBE772-2CCB-FED4-F74D-0F1D32078E3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7108" name="Slide Number Placeholder 5">
            <a:extLst>
              <a:ext uri="{FF2B5EF4-FFF2-40B4-BE49-F238E27FC236}">
                <a16:creationId xmlns:a16="http://schemas.microsoft.com/office/drawing/2014/main" id="{AF2353A8-9007-6D71-D3D8-67DE46D0AC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748950FA-D476-44BF-B8A4-937AE97B0AA1}" type="slidenum">
              <a:rPr lang="en-US" altLang="en-US" sz="1400" smtClean="0"/>
              <a:pPr>
                <a:spcBef>
                  <a:spcPct val="0"/>
                </a:spcBef>
                <a:buFontTx/>
                <a:buNone/>
              </a:pPr>
              <a:t>45</a:t>
            </a:fld>
            <a:endParaRPr lang="en-US" altLang="en-US" sz="1400"/>
          </a:p>
        </p:txBody>
      </p:sp>
      <p:sp>
        <p:nvSpPr>
          <p:cNvPr id="47109" name="Rectangle 2">
            <a:extLst>
              <a:ext uri="{FF2B5EF4-FFF2-40B4-BE49-F238E27FC236}">
                <a16:creationId xmlns:a16="http://schemas.microsoft.com/office/drawing/2014/main" id="{AFF6AF9F-0DF9-6947-8EE4-494491035DAF}"/>
              </a:ext>
            </a:extLst>
          </p:cNvPr>
          <p:cNvSpPr>
            <a:spLocks noGrp="1" noChangeArrowheads="1"/>
          </p:cNvSpPr>
          <p:nvPr>
            <p:ph type="title"/>
          </p:nvPr>
        </p:nvSpPr>
        <p:spPr/>
        <p:txBody>
          <a:bodyPr/>
          <a:lstStyle/>
          <a:p>
            <a:pPr eaLnBrk="1" hangingPunct="1"/>
            <a:r>
              <a:rPr lang="en-US" altLang="en-US"/>
              <a:t>Interconnection Topologies</a:t>
            </a:r>
          </a:p>
        </p:txBody>
      </p:sp>
      <p:sp>
        <p:nvSpPr>
          <p:cNvPr id="47110" name="Rectangle 3">
            <a:extLst>
              <a:ext uri="{FF2B5EF4-FFF2-40B4-BE49-F238E27FC236}">
                <a16:creationId xmlns:a16="http://schemas.microsoft.com/office/drawing/2014/main" id="{43E5F47B-B57D-42C5-7F0D-4A84BBBBB085}"/>
              </a:ext>
            </a:extLst>
          </p:cNvPr>
          <p:cNvSpPr>
            <a:spLocks noGrp="1" noChangeArrowheads="1"/>
          </p:cNvSpPr>
          <p:nvPr>
            <p:ph type="body" idx="1"/>
          </p:nvPr>
        </p:nvSpPr>
        <p:spPr>
          <a:xfrm>
            <a:off x="457200" y="1143000"/>
            <a:ext cx="4495800" cy="5059363"/>
          </a:xfrm>
        </p:spPr>
        <p:txBody>
          <a:bodyPr/>
          <a:lstStyle/>
          <a:p>
            <a:pPr marL="114300" indent="-114300" eaLnBrk="1" hangingPunct="1">
              <a:lnSpc>
                <a:spcPct val="80000"/>
              </a:lnSpc>
            </a:pPr>
            <a:r>
              <a:rPr lang="en-US" altLang="en-US" sz="1800" b="1" u="sng" dirty="0"/>
              <a:t>Crossbar Switch:</a:t>
            </a:r>
            <a:endParaRPr lang="en-US" altLang="en-US" sz="1800" dirty="0"/>
          </a:p>
          <a:p>
            <a:pPr marL="450850" lvl="1" indent="-171450" eaLnBrk="1" hangingPunct="1">
              <a:lnSpc>
                <a:spcPct val="80000"/>
              </a:lnSpc>
            </a:pPr>
            <a:r>
              <a:rPr lang="en-US" altLang="en-US" sz="1600" dirty="0"/>
              <a:t>Processors p and Memory banks b are connected to routing switches like in telephone system</a:t>
            </a:r>
          </a:p>
          <a:p>
            <a:pPr marL="450850" lvl="1" indent="-171450" eaLnBrk="1" hangingPunct="1">
              <a:lnSpc>
                <a:spcPct val="80000"/>
              </a:lnSpc>
            </a:pPr>
            <a:r>
              <a:rPr lang="en-US" altLang="en-US" sz="1600" dirty="0"/>
              <a:t>Switches might have queues (combining logic), which improve functionality but increase latency</a:t>
            </a:r>
          </a:p>
          <a:p>
            <a:pPr marL="450850" lvl="1" indent="-171450" eaLnBrk="1" hangingPunct="1">
              <a:lnSpc>
                <a:spcPct val="80000"/>
              </a:lnSpc>
            </a:pPr>
            <a:r>
              <a:rPr lang="en-US" altLang="en-US" sz="1600" dirty="0"/>
              <a:t>Switch settings may be determined by message headers or preset by controller</a:t>
            </a:r>
          </a:p>
          <a:p>
            <a:pPr marL="450850" lvl="1" indent="-171450" eaLnBrk="1" hangingPunct="1">
              <a:lnSpc>
                <a:spcPct val="80000"/>
              </a:lnSpc>
            </a:pPr>
            <a:r>
              <a:rPr lang="en-US" altLang="en-US" sz="1600" dirty="0"/>
              <a:t>Connections can be packet-switched or circuit-switched (remain connected as long as it is needed)</a:t>
            </a:r>
          </a:p>
          <a:p>
            <a:pPr marL="450850" lvl="1" indent="-171450" eaLnBrk="1" hangingPunct="1">
              <a:lnSpc>
                <a:spcPct val="80000"/>
              </a:lnSpc>
            </a:pPr>
            <a:r>
              <a:rPr lang="en-US" altLang="en-US" sz="1600" dirty="0"/>
              <a:t>Nonblocking Switch: the connection of a processing node to a memory bank does not block the connection of any other processing nodes to other memory banks.</a:t>
            </a:r>
          </a:p>
          <a:p>
            <a:pPr marL="0" indent="0" eaLnBrk="1" hangingPunct="1">
              <a:lnSpc>
                <a:spcPct val="80000"/>
              </a:lnSpc>
              <a:buNone/>
            </a:pPr>
            <a:endParaRPr lang="en-US" altLang="en-US" sz="1600" dirty="0"/>
          </a:p>
        </p:txBody>
      </p:sp>
      <p:sp>
        <p:nvSpPr>
          <p:cNvPr id="47111" name="Rectangle 5">
            <a:extLst>
              <a:ext uri="{FF2B5EF4-FFF2-40B4-BE49-F238E27FC236}">
                <a16:creationId xmlns:a16="http://schemas.microsoft.com/office/drawing/2014/main" id="{470CE4F1-A257-7E2C-2195-081ABA2CAA09}"/>
              </a:ext>
            </a:extLst>
          </p:cNvPr>
          <p:cNvSpPr>
            <a:spLocks noChangeArrowheads="1"/>
          </p:cNvSpPr>
          <p:nvPr/>
        </p:nvSpPr>
        <p:spPr bwMode="auto">
          <a:xfrm>
            <a:off x="0"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7112" name="Object 4">
            <a:extLst>
              <a:ext uri="{FF2B5EF4-FFF2-40B4-BE49-F238E27FC236}">
                <a16:creationId xmlns:a16="http://schemas.microsoft.com/office/drawing/2014/main" id="{0B05F951-469C-025C-BABA-2E340765B2CB}"/>
              </a:ext>
            </a:extLst>
          </p:cNvPr>
          <p:cNvGraphicFramePr>
            <a:graphicFrameLocks noChangeAspect="1"/>
          </p:cNvGraphicFramePr>
          <p:nvPr/>
        </p:nvGraphicFramePr>
        <p:xfrm>
          <a:off x="4953000" y="1447800"/>
          <a:ext cx="3733800" cy="3022600"/>
        </p:xfrm>
        <a:graphic>
          <a:graphicData uri="http://schemas.openxmlformats.org/presentationml/2006/ole">
            <mc:AlternateContent xmlns:mc="http://schemas.openxmlformats.org/markup-compatibility/2006">
              <mc:Choice xmlns:v="urn:schemas-microsoft-com:vml" Requires="v">
                <p:oleObj name="Visio" r:id="rId3" imgW="3395520" imgH="2754720" progId="Visio.Drawing.11">
                  <p:embed/>
                </p:oleObj>
              </mc:Choice>
              <mc:Fallback>
                <p:oleObj name="Visio" r:id="rId3" imgW="3395520" imgH="27547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47800"/>
                        <a:ext cx="37338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a:extLst>
              <a:ext uri="{FF2B5EF4-FFF2-40B4-BE49-F238E27FC236}">
                <a16:creationId xmlns:a16="http://schemas.microsoft.com/office/drawing/2014/main" id="{C5B3B670-6B52-5730-086C-70965C5040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A232C3F0-378B-4919-B1BD-A3A8A9A6BE97}" type="datetime1">
              <a:rPr lang="en-US" altLang="en-US" sz="1400" smtClean="0"/>
              <a:pPr>
                <a:spcBef>
                  <a:spcPct val="0"/>
                </a:spcBef>
                <a:buFontTx/>
                <a:buNone/>
              </a:pPr>
              <a:t>3/24/2026</a:t>
            </a:fld>
            <a:endParaRPr lang="en-US" altLang="en-US" sz="1400"/>
          </a:p>
        </p:txBody>
      </p:sp>
      <p:sp>
        <p:nvSpPr>
          <p:cNvPr id="48131" name="Footer Placeholder 4">
            <a:extLst>
              <a:ext uri="{FF2B5EF4-FFF2-40B4-BE49-F238E27FC236}">
                <a16:creationId xmlns:a16="http://schemas.microsoft.com/office/drawing/2014/main" id="{F9435684-24B0-080D-18AB-AD88EF4DBF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8132" name="Slide Number Placeholder 5">
            <a:extLst>
              <a:ext uri="{FF2B5EF4-FFF2-40B4-BE49-F238E27FC236}">
                <a16:creationId xmlns:a16="http://schemas.microsoft.com/office/drawing/2014/main" id="{1EDB17B0-9D13-DCAF-B35C-ED335B8B94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34DEC991-C78A-44CF-B010-2E4794427A30}" type="slidenum">
              <a:rPr lang="en-US" altLang="en-US" sz="1400" smtClean="0"/>
              <a:pPr>
                <a:spcBef>
                  <a:spcPct val="0"/>
                </a:spcBef>
                <a:buFontTx/>
                <a:buNone/>
              </a:pPr>
              <a:t>46</a:t>
            </a:fld>
            <a:endParaRPr lang="en-US" altLang="en-US" sz="1400"/>
          </a:p>
        </p:txBody>
      </p:sp>
      <p:sp>
        <p:nvSpPr>
          <p:cNvPr id="48133" name="Rectangle 2">
            <a:extLst>
              <a:ext uri="{FF2B5EF4-FFF2-40B4-BE49-F238E27FC236}">
                <a16:creationId xmlns:a16="http://schemas.microsoft.com/office/drawing/2014/main" id="{78D4FAFB-6F68-B757-1F26-EE149CFFFF52}"/>
              </a:ext>
            </a:extLst>
          </p:cNvPr>
          <p:cNvSpPr>
            <a:spLocks noGrp="1" noChangeArrowheads="1"/>
          </p:cNvSpPr>
          <p:nvPr>
            <p:ph type="title"/>
          </p:nvPr>
        </p:nvSpPr>
        <p:spPr/>
        <p:txBody>
          <a:bodyPr/>
          <a:lstStyle/>
          <a:p>
            <a:pPr eaLnBrk="1" hangingPunct="1"/>
            <a:r>
              <a:rPr lang="en-US" altLang="en-US"/>
              <a:t>Butterfly Network</a:t>
            </a:r>
          </a:p>
        </p:txBody>
      </p:sp>
      <p:sp>
        <p:nvSpPr>
          <p:cNvPr id="48134" name="Rectangle 3">
            <a:extLst>
              <a:ext uri="{FF2B5EF4-FFF2-40B4-BE49-F238E27FC236}">
                <a16:creationId xmlns:a16="http://schemas.microsoft.com/office/drawing/2014/main" id="{CCB6D505-6B8C-162D-31B6-0BB940E54534}"/>
              </a:ext>
            </a:extLst>
          </p:cNvPr>
          <p:cNvSpPr>
            <a:spLocks noGrp="1" noChangeArrowheads="1"/>
          </p:cNvSpPr>
          <p:nvPr>
            <p:ph type="body" idx="1"/>
          </p:nvPr>
        </p:nvSpPr>
        <p:spPr>
          <a:xfrm>
            <a:off x="457200" y="5486400"/>
            <a:ext cx="7620000" cy="715963"/>
          </a:xfrm>
        </p:spPr>
        <p:txBody>
          <a:bodyPr/>
          <a:lstStyle/>
          <a:p>
            <a:pPr eaLnBrk="1" hangingPunct="1">
              <a:buFontTx/>
              <a:buNone/>
            </a:pPr>
            <a:r>
              <a:rPr lang="en-US" altLang="en-US" sz="1800"/>
              <a:t>An example of blocking in omega network: one of the messages </a:t>
            </a:r>
          </a:p>
          <a:p>
            <a:pPr eaLnBrk="1" hangingPunct="1">
              <a:buFontTx/>
              <a:buNone/>
            </a:pPr>
            <a:r>
              <a:rPr lang="en-US" altLang="en-US" sz="1800"/>
              <a:t>(010 to 111 or 110 to 100) is blocked at link AB.</a:t>
            </a:r>
          </a:p>
        </p:txBody>
      </p:sp>
      <p:pic>
        <p:nvPicPr>
          <p:cNvPr id="48135" name="Picture 4" descr="omega-blocking">
            <a:extLst>
              <a:ext uri="{FF2B5EF4-FFF2-40B4-BE49-F238E27FC236}">
                <a16:creationId xmlns:a16="http://schemas.microsoft.com/office/drawing/2014/main" id="{EAECAA49-6222-39C0-973E-7C5738409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31" t="-4445" r="-3131" b="-4445"/>
          <a:stretch>
            <a:fillRect/>
          </a:stretch>
        </p:blipFill>
        <p:spPr bwMode="auto">
          <a:xfrm>
            <a:off x="1447800" y="1066800"/>
            <a:ext cx="58674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a:extLst>
              <a:ext uri="{FF2B5EF4-FFF2-40B4-BE49-F238E27FC236}">
                <a16:creationId xmlns:a16="http://schemas.microsoft.com/office/drawing/2014/main" id="{F603CF76-5B82-AF92-F9A8-C7F94B7193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740DF9FD-470D-432B-91E4-D5A0F1808BC2}" type="datetime1">
              <a:rPr lang="en-US" altLang="en-US" sz="1400" smtClean="0"/>
              <a:pPr>
                <a:spcBef>
                  <a:spcPct val="0"/>
                </a:spcBef>
                <a:buFontTx/>
                <a:buNone/>
              </a:pPr>
              <a:t>3/24/2026</a:t>
            </a:fld>
            <a:endParaRPr lang="en-US" altLang="en-US" sz="1400"/>
          </a:p>
        </p:txBody>
      </p:sp>
      <p:sp>
        <p:nvSpPr>
          <p:cNvPr id="49155" name="Footer Placeholder 4">
            <a:extLst>
              <a:ext uri="{FF2B5EF4-FFF2-40B4-BE49-F238E27FC236}">
                <a16:creationId xmlns:a16="http://schemas.microsoft.com/office/drawing/2014/main" id="{0E8D91B1-5333-7A97-EDE5-DEA12D7C6E4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49156" name="Slide Number Placeholder 5">
            <a:extLst>
              <a:ext uri="{FF2B5EF4-FFF2-40B4-BE49-F238E27FC236}">
                <a16:creationId xmlns:a16="http://schemas.microsoft.com/office/drawing/2014/main" id="{E37B4684-F250-8671-9171-52A7A1FC2E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CAAD4EBD-5A02-4DD1-B709-01F1D8AA46ED}" type="slidenum">
              <a:rPr lang="en-US" altLang="en-US" sz="1400" smtClean="0"/>
              <a:pPr>
                <a:spcBef>
                  <a:spcPct val="0"/>
                </a:spcBef>
                <a:buFontTx/>
                <a:buNone/>
              </a:pPr>
              <a:t>47</a:t>
            </a:fld>
            <a:endParaRPr lang="en-US" altLang="en-US" sz="1400"/>
          </a:p>
        </p:txBody>
      </p:sp>
      <p:sp>
        <p:nvSpPr>
          <p:cNvPr id="49157" name="Rectangle 2">
            <a:extLst>
              <a:ext uri="{FF2B5EF4-FFF2-40B4-BE49-F238E27FC236}">
                <a16:creationId xmlns:a16="http://schemas.microsoft.com/office/drawing/2014/main" id="{EBC4CD8D-080C-DDB8-4D29-69D2951F5CB2}"/>
              </a:ext>
            </a:extLst>
          </p:cNvPr>
          <p:cNvSpPr>
            <a:spLocks noGrp="1" noChangeArrowheads="1"/>
          </p:cNvSpPr>
          <p:nvPr>
            <p:ph type="title"/>
          </p:nvPr>
        </p:nvSpPr>
        <p:spPr/>
        <p:txBody>
          <a:bodyPr/>
          <a:lstStyle/>
          <a:p>
            <a:pPr eaLnBrk="1" hangingPunct="1"/>
            <a:r>
              <a:rPr lang="en-US" altLang="en-US"/>
              <a:t>Butterfly Network</a:t>
            </a:r>
          </a:p>
        </p:txBody>
      </p:sp>
      <p:pic>
        <p:nvPicPr>
          <p:cNvPr id="49158" name="Picture 4">
            <a:extLst>
              <a:ext uri="{FF2B5EF4-FFF2-40B4-BE49-F238E27FC236}">
                <a16:creationId xmlns:a16="http://schemas.microsoft.com/office/drawing/2014/main" id="{6EC7E940-C4A9-D3E1-E591-184D134E2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105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a:extLst>
              <a:ext uri="{FF2B5EF4-FFF2-40B4-BE49-F238E27FC236}">
                <a16:creationId xmlns:a16="http://schemas.microsoft.com/office/drawing/2014/main" id="{CED526E9-FBFB-6A69-DFB4-0CB6E78CC12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043F4B0-72D6-4352-AB37-CDD6144188B2}" type="datetime1">
              <a:rPr lang="en-US" altLang="en-US" sz="1400" smtClean="0"/>
              <a:pPr>
                <a:spcBef>
                  <a:spcPct val="0"/>
                </a:spcBef>
                <a:buFontTx/>
                <a:buNone/>
              </a:pPr>
              <a:t>3/24/2026</a:t>
            </a:fld>
            <a:endParaRPr lang="en-US" altLang="en-US" sz="1400"/>
          </a:p>
        </p:txBody>
      </p:sp>
      <p:sp>
        <p:nvSpPr>
          <p:cNvPr id="50179" name="Footer Placeholder 4">
            <a:extLst>
              <a:ext uri="{FF2B5EF4-FFF2-40B4-BE49-F238E27FC236}">
                <a16:creationId xmlns:a16="http://schemas.microsoft.com/office/drawing/2014/main" id="{1292BE34-F4C1-20AB-B0F3-496994749A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50180" name="Slide Number Placeholder 5">
            <a:extLst>
              <a:ext uri="{FF2B5EF4-FFF2-40B4-BE49-F238E27FC236}">
                <a16:creationId xmlns:a16="http://schemas.microsoft.com/office/drawing/2014/main" id="{58EA77D5-78CC-7E24-0725-9D91EF7FF8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BFA7A6CA-7396-42B1-AF4E-8783A744DC88}" type="slidenum">
              <a:rPr lang="en-US" altLang="en-US" sz="1400" smtClean="0"/>
              <a:pPr>
                <a:spcBef>
                  <a:spcPct val="0"/>
                </a:spcBef>
                <a:buFontTx/>
                <a:buNone/>
              </a:pPr>
              <a:t>48</a:t>
            </a:fld>
            <a:endParaRPr lang="en-US" altLang="en-US" sz="1400"/>
          </a:p>
        </p:txBody>
      </p:sp>
      <p:sp>
        <p:nvSpPr>
          <p:cNvPr id="50181" name="Rectangle 2">
            <a:extLst>
              <a:ext uri="{FF2B5EF4-FFF2-40B4-BE49-F238E27FC236}">
                <a16:creationId xmlns:a16="http://schemas.microsoft.com/office/drawing/2014/main" id="{19226547-1F55-66BE-D01C-EBF7AEC57210}"/>
              </a:ext>
            </a:extLst>
          </p:cNvPr>
          <p:cNvSpPr>
            <a:spLocks noGrp="1" noChangeArrowheads="1"/>
          </p:cNvSpPr>
          <p:nvPr>
            <p:ph type="title"/>
          </p:nvPr>
        </p:nvSpPr>
        <p:spPr/>
        <p:txBody>
          <a:bodyPr/>
          <a:lstStyle/>
          <a:p>
            <a:pPr eaLnBrk="1" hangingPunct="1"/>
            <a:r>
              <a:rPr lang="en-US" altLang="en-US"/>
              <a:t>Butterfly Routing</a:t>
            </a:r>
          </a:p>
        </p:txBody>
      </p:sp>
      <p:pic>
        <p:nvPicPr>
          <p:cNvPr id="50182" name="Picture 6">
            <a:extLst>
              <a:ext uri="{FF2B5EF4-FFF2-40B4-BE49-F238E27FC236}">
                <a16:creationId xmlns:a16="http://schemas.microsoft.com/office/drawing/2014/main" id="{309524F9-26E3-B8EB-0194-B60182266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8676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2FE20767-83C0-7EC0-1A58-0461B3B744AC}"/>
              </a:ext>
            </a:extLst>
          </p:cNvPr>
          <p:cNvCxnSpPr/>
          <p:nvPr/>
        </p:nvCxnSpPr>
        <p:spPr>
          <a:xfrm flipV="1">
            <a:off x="2895600" y="1676400"/>
            <a:ext cx="4191000" cy="3581400"/>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4">
            <a:extLst>
              <a:ext uri="{FF2B5EF4-FFF2-40B4-BE49-F238E27FC236}">
                <a16:creationId xmlns:a16="http://schemas.microsoft.com/office/drawing/2014/main" id="{27EE81A4-1743-4748-316C-45371E6E4FC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CA2CB6A-F99A-45EC-A226-5EF3A2D76A14}" type="datetime1">
              <a:rPr lang="en-US" altLang="en-US" sz="1400" smtClean="0"/>
              <a:pPr>
                <a:spcBef>
                  <a:spcPct val="0"/>
                </a:spcBef>
                <a:buFontTx/>
                <a:buNone/>
              </a:pPr>
              <a:t>3/24/2026</a:t>
            </a:fld>
            <a:endParaRPr lang="en-US" altLang="en-US" sz="1400"/>
          </a:p>
        </p:txBody>
      </p:sp>
      <p:sp>
        <p:nvSpPr>
          <p:cNvPr id="51203" name="Footer Placeholder 5">
            <a:extLst>
              <a:ext uri="{FF2B5EF4-FFF2-40B4-BE49-F238E27FC236}">
                <a16:creationId xmlns:a16="http://schemas.microsoft.com/office/drawing/2014/main" id="{608859AC-714D-FB02-714C-7154B67D9A1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51204" name="Slide Number Placeholder 6">
            <a:extLst>
              <a:ext uri="{FF2B5EF4-FFF2-40B4-BE49-F238E27FC236}">
                <a16:creationId xmlns:a16="http://schemas.microsoft.com/office/drawing/2014/main" id="{F71A6EE2-2B1F-1C7A-C58C-26424202F0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38BD2373-CC62-4177-9B8A-FC3C53919D69}" type="slidenum">
              <a:rPr lang="en-US" altLang="en-US" sz="1400" smtClean="0"/>
              <a:pPr>
                <a:spcBef>
                  <a:spcPct val="0"/>
                </a:spcBef>
                <a:buFontTx/>
                <a:buNone/>
              </a:pPr>
              <a:t>49</a:t>
            </a:fld>
            <a:endParaRPr lang="en-US" altLang="en-US" sz="1400"/>
          </a:p>
        </p:txBody>
      </p:sp>
      <p:sp>
        <p:nvSpPr>
          <p:cNvPr id="51205" name="Rectangle 2">
            <a:extLst>
              <a:ext uri="{FF2B5EF4-FFF2-40B4-BE49-F238E27FC236}">
                <a16:creationId xmlns:a16="http://schemas.microsoft.com/office/drawing/2014/main" id="{16E7F60D-F908-4C81-0ABD-A4C235AACA04}"/>
              </a:ext>
            </a:extLst>
          </p:cNvPr>
          <p:cNvSpPr>
            <a:spLocks noGrp="1" noChangeArrowheads="1"/>
          </p:cNvSpPr>
          <p:nvPr>
            <p:ph type="title"/>
          </p:nvPr>
        </p:nvSpPr>
        <p:spPr/>
        <p:txBody>
          <a:bodyPr/>
          <a:lstStyle/>
          <a:p>
            <a:pPr eaLnBrk="1" hangingPunct="1"/>
            <a:r>
              <a:rPr lang="en-US" altLang="en-US"/>
              <a:t>Interconnection Topologies</a:t>
            </a:r>
          </a:p>
        </p:txBody>
      </p:sp>
      <p:sp>
        <p:nvSpPr>
          <p:cNvPr id="51206" name="Rectangle 3">
            <a:extLst>
              <a:ext uri="{FF2B5EF4-FFF2-40B4-BE49-F238E27FC236}">
                <a16:creationId xmlns:a16="http://schemas.microsoft.com/office/drawing/2014/main" id="{B7AD3F8A-EBB5-B176-EA40-79C23A214E32}"/>
              </a:ext>
            </a:extLst>
          </p:cNvPr>
          <p:cNvSpPr>
            <a:spLocks noGrp="1" noChangeArrowheads="1"/>
          </p:cNvSpPr>
          <p:nvPr>
            <p:ph type="body" sz="half" idx="1"/>
          </p:nvPr>
        </p:nvSpPr>
        <p:spPr>
          <a:xfrm>
            <a:off x="457200" y="1143000"/>
            <a:ext cx="7696200" cy="5059363"/>
          </a:xfrm>
        </p:spPr>
        <p:txBody>
          <a:bodyPr/>
          <a:lstStyle/>
          <a:p>
            <a:pPr eaLnBrk="1" hangingPunct="1">
              <a:lnSpc>
                <a:spcPct val="90000"/>
              </a:lnSpc>
            </a:pPr>
            <a:r>
              <a:rPr lang="en-US" altLang="en-US" sz="2000" b="1"/>
              <a:t>Omega Network (Butterfly Network)</a:t>
            </a:r>
          </a:p>
          <a:p>
            <a:pPr eaLnBrk="1" hangingPunct="1">
              <a:lnSpc>
                <a:spcPct val="90000"/>
              </a:lnSpc>
            </a:pPr>
            <a:r>
              <a:rPr lang="en-US" altLang="en-US" sz="2000"/>
              <a:t>Consists of log p stages, p is the number of inputs (processing nodes) and also the number of outputs (memory banks)</a:t>
            </a:r>
          </a:p>
          <a:p>
            <a:pPr eaLnBrk="1" hangingPunct="1">
              <a:lnSpc>
                <a:spcPct val="90000"/>
              </a:lnSpc>
            </a:pPr>
            <a:r>
              <a:rPr lang="en-US" altLang="en-US" sz="2000"/>
              <a:t>Each stage consists of an interconnection pattern that connects p inputs and p outputs:</a:t>
            </a:r>
          </a:p>
          <a:p>
            <a:pPr lvl="1" eaLnBrk="1" hangingPunct="1">
              <a:lnSpc>
                <a:spcPct val="90000"/>
              </a:lnSpc>
            </a:pPr>
            <a:r>
              <a:rPr lang="en-US" altLang="en-US" sz="1800"/>
              <a:t>Perfect shuffle(left rotation): </a:t>
            </a:r>
          </a:p>
          <a:p>
            <a:pPr lvl="1" eaLnBrk="1" hangingPunct="1">
              <a:lnSpc>
                <a:spcPct val="90000"/>
              </a:lnSpc>
              <a:buFontTx/>
              <a:buNone/>
            </a:pPr>
            <a:endParaRPr lang="en-US" altLang="en-US" sz="1800"/>
          </a:p>
          <a:p>
            <a:pPr lvl="1" eaLnBrk="1" hangingPunct="1">
              <a:lnSpc>
                <a:spcPct val="90000"/>
              </a:lnSpc>
              <a:buFontTx/>
              <a:buNone/>
            </a:pPr>
            <a:endParaRPr lang="en-US" altLang="en-US" sz="1800"/>
          </a:p>
          <a:p>
            <a:pPr lvl="1" eaLnBrk="1" hangingPunct="1">
              <a:lnSpc>
                <a:spcPct val="90000"/>
              </a:lnSpc>
            </a:pPr>
            <a:r>
              <a:rPr lang="en-US" altLang="en-US" sz="1800"/>
              <a:t>Each switch has two connection modes:</a:t>
            </a:r>
          </a:p>
          <a:p>
            <a:pPr lvl="2" eaLnBrk="1" hangingPunct="1">
              <a:lnSpc>
                <a:spcPct val="90000"/>
              </a:lnSpc>
            </a:pPr>
            <a:r>
              <a:rPr lang="en-US" altLang="en-US" sz="1600"/>
              <a:t>Pass-thought connection: the inputs are sent straight through to the outputs</a:t>
            </a:r>
          </a:p>
          <a:p>
            <a:pPr lvl="2" eaLnBrk="1" hangingPunct="1">
              <a:lnSpc>
                <a:spcPct val="90000"/>
              </a:lnSpc>
            </a:pPr>
            <a:r>
              <a:rPr lang="en-US" altLang="en-US" sz="1600"/>
              <a:t>Cross-over connection: the inputs to the switching node are crossed over and then sent out.</a:t>
            </a:r>
          </a:p>
          <a:p>
            <a:pPr lvl="1" eaLnBrk="1" hangingPunct="1">
              <a:lnSpc>
                <a:spcPct val="90000"/>
              </a:lnSpc>
            </a:pPr>
            <a:r>
              <a:rPr lang="en-US" altLang="en-US" sz="1800"/>
              <a:t>Has p*(log p)/2 switching nodes: if p = 8, nodes = 12</a:t>
            </a:r>
          </a:p>
          <a:p>
            <a:pPr lvl="2" eaLnBrk="1" hangingPunct="1">
              <a:lnSpc>
                <a:spcPct val="90000"/>
              </a:lnSpc>
            </a:pPr>
            <a:r>
              <a:rPr lang="en-US" altLang="en-US" sz="1600"/>
              <a:t>Much better than crossbar using p*p=64 switches</a:t>
            </a:r>
          </a:p>
          <a:p>
            <a:pPr lvl="1" eaLnBrk="1" hangingPunct="1">
              <a:lnSpc>
                <a:spcPct val="90000"/>
              </a:lnSpc>
            </a:pPr>
            <a:r>
              <a:rPr lang="en-US" altLang="en-US" sz="1800"/>
              <a:t>The cost of such a network grows as </a:t>
            </a:r>
            <a:r>
              <a:rPr lang="en-US" altLang="en-US" sz="1800" i="1"/>
              <a:t>(p log p)</a:t>
            </a:r>
          </a:p>
        </p:txBody>
      </p:sp>
      <p:graphicFrame>
        <p:nvGraphicFramePr>
          <p:cNvPr id="51207" name="Object 2">
            <a:extLst>
              <a:ext uri="{FF2B5EF4-FFF2-40B4-BE49-F238E27FC236}">
                <a16:creationId xmlns:a16="http://schemas.microsoft.com/office/drawing/2014/main" id="{38714433-A4C3-48D8-ECFB-6A2D007DE2AD}"/>
              </a:ext>
            </a:extLst>
          </p:cNvPr>
          <p:cNvGraphicFramePr>
            <a:graphicFrameLocks noGrp="1" noChangeAspect="1"/>
          </p:cNvGraphicFramePr>
          <p:nvPr>
            <p:ph sz="half" idx="2"/>
          </p:nvPr>
        </p:nvGraphicFramePr>
        <p:xfrm>
          <a:off x="4191000" y="2590800"/>
          <a:ext cx="3886200" cy="896938"/>
        </p:xfrm>
        <a:graphic>
          <a:graphicData uri="http://schemas.openxmlformats.org/presentationml/2006/ole">
            <mc:AlternateContent xmlns:mc="http://schemas.openxmlformats.org/markup-compatibility/2006">
              <mc:Choice xmlns:v="urn:schemas-microsoft-com:vml" Requires="v">
                <p:oleObj r:id="rId3" imgW="1981200" imgH="457200" progId="">
                  <p:embed/>
                </p:oleObj>
              </mc:Choice>
              <mc:Fallback>
                <p:oleObj r:id="rId3" imgW="1981200" imgH="4572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590800"/>
                        <a:ext cx="3886200"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a:extLst>
              <a:ext uri="{FF2B5EF4-FFF2-40B4-BE49-F238E27FC236}">
                <a16:creationId xmlns:a16="http://schemas.microsoft.com/office/drawing/2014/main" id="{A30DBF1E-AE54-9C6C-6493-C4CDC76435E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3C7B93BE-DF4B-4D8B-8FBF-7311DF28D04E}" type="datetime1">
              <a:rPr lang="en-US" altLang="en-US" sz="1400" smtClean="0"/>
              <a:pPr>
                <a:spcBef>
                  <a:spcPct val="0"/>
                </a:spcBef>
                <a:buFontTx/>
                <a:buNone/>
              </a:pPr>
              <a:t>3/24/2026</a:t>
            </a:fld>
            <a:endParaRPr lang="en-US" altLang="en-US" sz="1400"/>
          </a:p>
        </p:txBody>
      </p:sp>
      <p:sp>
        <p:nvSpPr>
          <p:cNvPr id="7171" name="Footer Placeholder 4">
            <a:extLst>
              <a:ext uri="{FF2B5EF4-FFF2-40B4-BE49-F238E27FC236}">
                <a16:creationId xmlns:a16="http://schemas.microsoft.com/office/drawing/2014/main" id="{5A557382-FEED-FC72-C322-560243C215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7172" name="Slide Number Placeholder 5">
            <a:extLst>
              <a:ext uri="{FF2B5EF4-FFF2-40B4-BE49-F238E27FC236}">
                <a16:creationId xmlns:a16="http://schemas.microsoft.com/office/drawing/2014/main" id="{11998CBD-FD49-6F92-28D9-EBDDE6E2A9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B731E7ED-674F-4C3D-BC4B-D8564C5AC2AE}" type="slidenum">
              <a:rPr lang="en-US" altLang="en-US" sz="1400" smtClean="0"/>
              <a:pPr>
                <a:spcBef>
                  <a:spcPct val="0"/>
                </a:spcBef>
                <a:buFontTx/>
                <a:buNone/>
              </a:pPr>
              <a:t>5</a:t>
            </a:fld>
            <a:endParaRPr lang="en-US" altLang="en-US" sz="1400"/>
          </a:p>
        </p:txBody>
      </p:sp>
      <p:sp>
        <p:nvSpPr>
          <p:cNvPr id="7173" name="Rectangle 2">
            <a:extLst>
              <a:ext uri="{FF2B5EF4-FFF2-40B4-BE49-F238E27FC236}">
                <a16:creationId xmlns:a16="http://schemas.microsoft.com/office/drawing/2014/main" id="{7B6AA7D7-D02A-D5C6-18ED-13414A978870}"/>
              </a:ext>
            </a:extLst>
          </p:cNvPr>
          <p:cNvSpPr>
            <a:spLocks noGrp="1" noChangeArrowheads="1"/>
          </p:cNvSpPr>
          <p:nvPr>
            <p:ph type="title"/>
          </p:nvPr>
        </p:nvSpPr>
        <p:spPr/>
        <p:txBody>
          <a:bodyPr/>
          <a:lstStyle/>
          <a:p>
            <a:pPr eaLnBrk="1" hangingPunct="1"/>
            <a:r>
              <a:rPr lang="en-US" altLang="en-US"/>
              <a:t>For A Given Problem</a:t>
            </a:r>
          </a:p>
        </p:txBody>
      </p:sp>
      <p:pic>
        <p:nvPicPr>
          <p:cNvPr id="7174" name="Picture 4">
            <a:extLst>
              <a:ext uri="{FF2B5EF4-FFF2-40B4-BE49-F238E27FC236}">
                <a16:creationId xmlns:a16="http://schemas.microsoft.com/office/drawing/2014/main" id="{A287EFBC-2C61-75A2-EFA1-6207933D5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a:extLst>
              <a:ext uri="{FF2B5EF4-FFF2-40B4-BE49-F238E27FC236}">
                <a16:creationId xmlns:a16="http://schemas.microsoft.com/office/drawing/2014/main" id="{4E1E1C08-C731-65D4-63D3-3E1866AD9BB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DF65F97-3535-4A65-96A9-DB8B4274CFB7}" type="datetime1">
              <a:rPr lang="en-US" altLang="en-US" sz="1400" smtClean="0"/>
              <a:pPr>
                <a:spcBef>
                  <a:spcPct val="0"/>
                </a:spcBef>
                <a:buFontTx/>
                <a:buNone/>
              </a:pPr>
              <a:t>3/24/2026</a:t>
            </a:fld>
            <a:endParaRPr lang="en-US" altLang="en-US" sz="1400"/>
          </a:p>
        </p:txBody>
      </p:sp>
      <p:sp>
        <p:nvSpPr>
          <p:cNvPr id="52227" name="Footer Placeholder 4">
            <a:extLst>
              <a:ext uri="{FF2B5EF4-FFF2-40B4-BE49-F238E27FC236}">
                <a16:creationId xmlns:a16="http://schemas.microsoft.com/office/drawing/2014/main" id="{E521E4D7-33CD-6C67-E640-31931AD6B0B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52228" name="Slide Number Placeholder 5">
            <a:extLst>
              <a:ext uri="{FF2B5EF4-FFF2-40B4-BE49-F238E27FC236}">
                <a16:creationId xmlns:a16="http://schemas.microsoft.com/office/drawing/2014/main" id="{7536EE7D-12C7-93AD-587E-355CA7C2FD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CA4041BD-A4FD-4478-8E3B-84F7F886AAD4}" type="slidenum">
              <a:rPr lang="en-US" altLang="en-US" sz="1400" smtClean="0"/>
              <a:pPr>
                <a:spcBef>
                  <a:spcPct val="0"/>
                </a:spcBef>
                <a:buFontTx/>
                <a:buNone/>
              </a:pPr>
              <a:t>50</a:t>
            </a:fld>
            <a:endParaRPr lang="en-US" altLang="en-US" sz="1400"/>
          </a:p>
        </p:txBody>
      </p:sp>
      <p:sp>
        <p:nvSpPr>
          <p:cNvPr id="52229" name="Rectangle 2">
            <a:extLst>
              <a:ext uri="{FF2B5EF4-FFF2-40B4-BE49-F238E27FC236}">
                <a16:creationId xmlns:a16="http://schemas.microsoft.com/office/drawing/2014/main" id="{492DAC35-2BB0-EA27-A943-8E9A5F99A253}"/>
              </a:ext>
            </a:extLst>
          </p:cNvPr>
          <p:cNvSpPr>
            <a:spLocks noGrp="1" noChangeArrowheads="1"/>
          </p:cNvSpPr>
          <p:nvPr>
            <p:ph type="title"/>
          </p:nvPr>
        </p:nvSpPr>
        <p:spPr/>
        <p:txBody>
          <a:bodyPr/>
          <a:lstStyle/>
          <a:p>
            <a:pPr eaLnBrk="1" hangingPunct="1"/>
            <a:r>
              <a:rPr lang="en-US" altLang="en-US"/>
              <a:t>Interconnection Topologies</a:t>
            </a:r>
          </a:p>
        </p:txBody>
      </p:sp>
      <p:sp>
        <p:nvSpPr>
          <p:cNvPr id="52230" name="Rectangle 3">
            <a:extLst>
              <a:ext uri="{FF2B5EF4-FFF2-40B4-BE49-F238E27FC236}">
                <a16:creationId xmlns:a16="http://schemas.microsoft.com/office/drawing/2014/main" id="{F91EDEE4-46EF-88A0-856F-60DA1076DD20}"/>
              </a:ext>
            </a:extLst>
          </p:cNvPr>
          <p:cNvSpPr>
            <a:spLocks noGrp="1" noChangeArrowheads="1"/>
          </p:cNvSpPr>
          <p:nvPr>
            <p:ph type="body" idx="1"/>
          </p:nvPr>
        </p:nvSpPr>
        <p:spPr>
          <a:xfrm>
            <a:off x="457200" y="1143000"/>
            <a:ext cx="7772400" cy="4114800"/>
          </a:xfrm>
        </p:spPr>
        <p:txBody>
          <a:bodyPr/>
          <a:lstStyle/>
          <a:p>
            <a:pPr eaLnBrk="1" hangingPunct="1">
              <a:lnSpc>
                <a:spcPct val="90000"/>
              </a:lnSpc>
            </a:pPr>
            <a:r>
              <a:rPr lang="en-US" altLang="en-US" sz="2000" b="1"/>
              <a:t>Omega Network (Butterfly Network)</a:t>
            </a:r>
          </a:p>
          <a:p>
            <a:pPr lvl="1" eaLnBrk="1" hangingPunct="1">
              <a:lnSpc>
                <a:spcPct val="90000"/>
              </a:lnSpc>
            </a:pPr>
            <a:r>
              <a:rPr lang="en-US" altLang="en-US" sz="1800"/>
              <a:t>Omega network has </a:t>
            </a:r>
            <a:r>
              <a:rPr lang="en-US" altLang="en-US" sz="1800" u="sng"/>
              <a:t>self-routing property</a:t>
            </a:r>
            <a:endParaRPr lang="en-US" altLang="en-US" sz="1800"/>
          </a:p>
          <a:p>
            <a:pPr lvl="1" eaLnBrk="1" hangingPunct="1">
              <a:lnSpc>
                <a:spcPct val="90000"/>
              </a:lnSpc>
            </a:pPr>
            <a:r>
              <a:rPr lang="en-US" altLang="en-US" sz="1800"/>
              <a:t>The path for a cell to take to reach its destination can be determined directly from its </a:t>
            </a:r>
            <a:r>
              <a:rPr lang="en-US" altLang="en-US" sz="1800" u="sng"/>
              <a:t>routing tag </a:t>
            </a:r>
            <a:r>
              <a:rPr lang="en-US" altLang="en-US" sz="1800"/>
              <a:t>(i.e., destination port id)</a:t>
            </a:r>
            <a:endParaRPr lang="en-US" altLang="en-US" sz="1800" u="sng"/>
          </a:p>
          <a:p>
            <a:pPr lvl="1" eaLnBrk="1" hangingPunct="1">
              <a:lnSpc>
                <a:spcPct val="90000"/>
              </a:lnSpc>
            </a:pPr>
            <a:r>
              <a:rPr lang="en-US" altLang="en-US" sz="1800" u="sng"/>
              <a:t>Stage k </a:t>
            </a:r>
            <a:r>
              <a:rPr lang="en-US" altLang="en-US" sz="1800"/>
              <a:t>of the network looks at </a:t>
            </a:r>
            <a:r>
              <a:rPr lang="en-US" altLang="en-US" sz="1800" u="sng"/>
              <a:t>bit k </a:t>
            </a:r>
            <a:r>
              <a:rPr lang="en-US" altLang="en-US" sz="1800"/>
              <a:t>of the tag</a:t>
            </a:r>
          </a:p>
          <a:p>
            <a:pPr lvl="2" eaLnBrk="1" hangingPunct="1">
              <a:lnSpc>
                <a:spcPct val="90000"/>
              </a:lnSpc>
            </a:pPr>
            <a:r>
              <a:rPr lang="en-US" altLang="en-US" sz="1600"/>
              <a:t>If </a:t>
            </a:r>
            <a:r>
              <a:rPr lang="en-US" altLang="en-US" sz="1600" u="sng"/>
              <a:t>bit k is 0</a:t>
            </a:r>
            <a:r>
              <a:rPr lang="en-US" altLang="en-US" sz="1600"/>
              <a:t>, then send cell out </a:t>
            </a:r>
            <a:r>
              <a:rPr lang="en-US" altLang="en-US" sz="1600" u="sng"/>
              <a:t>upper port</a:t>
            </a:r>
            <a:endParaRPr lang="en-US" altLang="en-US" sz="1600"/>
          </a:p>
          <a:p>
            <a:pPr lvl="2" eaLnBrk="1" hangingPunct="1">
              <a:lnSpc>
                <a:spcPct val="90000"/>
              </a:lnSpc>
            </a:pPr>
            <a:r>
              <a:rPr lang="en-US" altLang="en-US" sz="1600"/>
              <a:t>If </a:t>
            </a:r>
            <a:r>
              <a:rPr lang="en-US" altLang="en-US" sz="1600" u="sng"/>
              <a:t>bit k is 1</a:t>
            </a:r>
            <a:r>
              <a:rPr lang="en-US" altLang="en-US" sz="1600"/>
              <a:t>, then send cell out </a:t>
            </a:r>
            <a:r>
              <a:rPr lang="en-US" altLang="en-US" sz="1600" u="sng"/>
              <a:t>lower port</a:t>
            </a:r>
            <a:endParaRPr lang="en-US" altLang="en-US" sz="1600"/>
          </a:p>
          <a:p>
            <a:pPr lvl="1" eaLnBrk="1" hangingPunct="1">
              <a:lnSpc>
                <a:spcPct val="90000"/>
              </a:lnSpc>
            </a:pPr>
            <a:r>
              <a:rPr lang="en-US" altLang="en-US" sz="1800"/>
              <a:t>Works for every possible input port (really!)</a:t>
            </a:r>
          </a:p>
          <a:p>
            <a:pPr lvl="1" eaLnBrk="1" hangingPunct="1">
              <a:lnSpc>
                <a:spcPct val="90000"/>
              </a:lnSpc>
            </a:pPr>
            <a:r>
              <a:rPr lang="en-US" altLang="en-US" sz="1800"/>
              <a:t>Route from any input </a:t>
            </a:r>
            <a:r>
              <a:rPr lang="en-US" altLang="en-US" sz="1800" i="1"/>
              <a:t>x</a:t>
            </a:r>
            <a:r>
              <a:rPr lang="en-US" altLang="en-US" sz="1800"/>
              <a:t> to output </a:t>
            </a:r>
            <a:r>
              <a:rPr lang="en-US" altLang="en-US" sz="1800" i="1"/>
              <a:t>y</a:t>
            </a:r>
            <a:r>
              <a:rPr lang="en-US" altLang="en-US" sz="1800"/>
              <a:t> by selecting links determined by successive </a:t>
            </a:r>
            <a:r>
              <a:rPr lang="en-US" altLang="en-US" sz="1800" i="1"/>
              <a:t>d</a:t>
            </a:r>
            <a:r>
              <a:rPr lang="en-US" altLang="en-US" sz="1800"/>
              <a:t>-ary digits of </a:t>
            </a:r>
            <a:r>
              <a:rPr lang="en-US" altLang="en-US" sz="1800" i="1"/>
              <a:t>y</a:t>
            </a:r>
            <a:r>
              <a:rPr lang="en-US" altLang="en-US" sz="1800"/>
              <a:t>’s label.</a:t>
            </a:r>
          </a:p>
          <a:p>
            <a:pPr lvl="1" eaLnBrk="1" hangingPunct="1">
              <a:lnSpc>
                <a:spcPct val="90000"/>
              </a:lnSpc>
            </a:pPr>
            <a:r>
              <a:rPr lang="en-US" altLang="en-US" sz="1800"/>
              <a:t>This process is reversible; we can route from output </a:t>
            </a:r>
            <a:r>
              <a:rPr lang="en-US" altLang="en-US" sz="1800" i="1"/>
              <a:t>y</a:t>
            </a:r>
            <a:r>
              <a:rPr lang="en-US" altLang="en-US" sz="1800"/>
              <a:t> back to </a:t>
            </a:r>
            <a:r>
              <a:rPr lang="en-US" altLang="en-US" sz="1800" i="1"/>
              <a:t>x</a:t>
            </a:r>
            <a:r>
              <a:rPr lang="en-US" altLang="en-US" sz="1800"/>
              <a:t> by following the links determined by successive digits of </a:t>
            </a:r>
            <a:r>
              <a:rPr lang="en-US" altLang="en-US" sz="1800" i="1"/>
              <a:t>x</a:t>
            </a:r>
            <a:r>
              <a:rPr lang="en-US" altLang="en-US" sz="1800"/>
              <a:t>’s label.</a:t>
            </a:r>
          </a:p>
          <a:p>
            <a:pPr lvl="1" eaLnBrk="1" hangingPunct="1">
              <a:lnSpc>
                <a:spcPct val="90000"/>
              </a:lnSpc>
            </a:pPr>
            <a:r>
              <a:rPr lang="en-US" altLang="en-US" sz="1800"/>
              <a:t>This </a:t>
            </a:r>
            <a:r>
              <a:rPr lang="en-US" altLang="en-US" sz="1800" i="1"/>
              <a:t>self-routing</a:t>
            </a:r>
            <a:r>
              <a:rPr lang="en-US" altLang="en-US" sz="1800"/>
              <a:t> </a:t>
            </a:r>
            <a:r>
              <a:rPr lang="en-US" altLang="en-US" sz="1800" i="1"/>
              <a:t>property</a:t>
            </a:r>
            <a:r>
              <a:rPr lang="en-US" altLang="en-US" sz="1800"/>
              <a:t> allows for simple hardware-based routing of cells.</a:t>
            </a:r>
          </a:p>
        </p:txBody>
      </p:sp>
      <p:sp>
        <p:nvSpPr>
          <p:cNvPr id="52231" name="Rectangle 5">
            <a:extLst>
              <a:ext uri="{FF2B5EF4-FFF2-40B4-BE49-F238E27FC236}">
                <a16:creationId xmlns:a16="http://schemas.microsoft.com/office/drawing/2014/main" id="{3BDD3A89-11FA-1C1D-8B9F-956E58853044}"/>
              </a:ext>
            </a:extLst>
          </p:cNvPr>
          <p:cNvSpPr>
            <a:spLocks noChangeArrowheads="1"/>
          </p:cNvSpPr>
          <p:nvPr/>
        </p:nvSpPr>
        <p:spPr bwMode="auto">
          <a:xfrm>
            <a:off x="0" y="2967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2232" name="Object 4">
            <a:extLst>
              <a:ext uri="{FF2B5EF4-FFF2-40B4-BE49-F238E27FC236}">
                <a16:creationId xmlns:a16="http://schemas.microsoft.com/office/drawing/2014/main" id="{535E1596-DB2F-31A9-4C8D-0EBC8451DE19}"/>
              </a:ext>
            </a:extLst>
          </p:cNvPr>
          <p:cNvGraphicFramePr>
            <a:graphicFrameLocks noChangeAspect="1"/>
          </p:cNvGraphicFramePr>
          <p:nvPr/>
        </p:nvGraphicFramePr>
        <p:xfrm>
          <a:off x="533400" y="5257800"/>
          <a:ext cx="7467600" cy="1262063"/>
        </p:xfrm>
        <a:graphic>
          <a:graphicData uri="http://schemas.openxmlformats.org/presentationml/2006/ole">
            <mc:AlternateContent xmlns:mc="http://schemas.openxmlformats.org/markup-compatibility/2006">
              <mc:Choice xmlns:v="urn:schemas-microsoft-com:vml" Requires="v">
                <p:oleObj name="Visio" r:id="rId2" imgW="5465880" imgH="924120" progId="Visio.Drawing.11">
                  <p:embed/>
                </p:oleObj>
              </mc:Choice>
              <mc:Fallback>
                <p:oleObj name="Visio" r:id="rId2" imgW="5465880" imgH="924120"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57800"/>
                        <a:ext cx="7467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a:extLst>
              <a:ext uri="{FF2B5EF4-FFF2-40B4-BE49-F238E27FC236}">
                <a16:creationId xmlns:a16="http://schemas.microsoft.com/office/drawing/2014/main" id="{B29AF7D1-BDB5-0B62-64CE-95765254A36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670243F-A4DA-48E1-97D8-1C25D5E2CE9A}" type="datetime1">
              <a:rPr lang="en-US" altLang="en-US" sz="1400" smtClean="0"/>
              <a:pPr>
                <a:spcBef>
                  <a:spcPct val="0"/>
                </a:spcBef>
                <a:buFontTx/>
                <a:buNone/>
              </a:pPr>
              <a:t>3/24/2026</a:t>
            </a:fld>
            <a:endParaRPr lang="en-US" altLang="en-US" sz="1400"/>
          </a:p>
        </p:txBody>
      </p:sp>
      <p:sp>
        <p:nvSpPr>
          <p:cNvPr id="53251" name="Footer Placeholder 4">
            <a:extLst>
              <a:ext uri="{FF2B5EF4-FFF2-40B4-BE49-F238E27FC236}">
                <a16:creationId xmlns:a16="http://schemas.microsoft.com/office/drawing/2014/main" id="{4F0136B8-8238-DD8B-BB3A-76F2BABA65C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53252" name="Slide Number Placeholder 5">
            <a:extLst>
              <a:ext uri="{FF2B5EF4-FFF2-40B4-BE49-F238E27FC236}">
                <a16:creationId xmlns:a16="http://schemas.microsoft.com/office/drawing/2014/main" id="{9EADFA1E-3FE3-7818-0851-106DD9AE39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00091935-ACDA-44FD-BD77-05440C633C14}" type="slidenum">
              <a:rPr lang="en-US" altLang="en-US" sz="1400" smtClean="0"/>
              <a:pPr>
                <a:spcBef>
                  <a:spcPct val="0"/>
                </a:spcBef>
                <a:buFontTx/>
                <a:buNone/>
              </a:pPr>
              <a:t>51</a:t>
            </a:fld>
            <a:endParaRPr lang="en-US" altLang="en-US" sz="1400"/>
          </a:p>
        </p:txBody>
      </p:sp>
      <p:sp>
        <p:nvSpPr>
          <p:cNvPr id="53253" name="Rectangle 2">
            <a:extLst>
              <a:ext uri="{FF2B5EF4-FFF2-40B4-BE49-F238E27FC236}">
                <a16:creationId xmlns:a16="http://schemas.microsoft.com/office/drawing/2014/main" id="{4C6BF688-BBE7-7E0B-87F8-325F95EE8E85}"/>
              </a:ext>
            </a:extLst>
          </p:cNvPr>
          <p:cNvSpPr>
            <a:spLocks noGrp="1" noChangeArrowheads="1"/>
          </p:cNvSpPr>
          <p:nvPr>
            <p:ph type="title"/>
          </p:nvPr>
        </p:nvSpPr>
        <p:spPr/>
        <p:txBody>
          <a:bodyPr/>
          <a:lstStyle/>
          <a:p>
            <a:pPr eaLnBrk="1" hangingPunct="1"/>
            <a:r>
              <a:rPr lang="en-US" altLang="en-US"/>
              <a:t>Interconnection Topologies</a:t>
            </a:r>
          </a:p>
        </p:txBody>
      </p:sp>
      <p:sp>
        <p:nvSpPr>
          <p:cNvPr id="53254" name="Rectangle 3">
            <a:extLst>
              <a:ext uri="{FF2B5EF4-FFF2-40B4-BE49-F238E27FC236}">
                <a16:creationId xmlns:a16="http://schemas.microsoft.com/office/drawing/2014/main" id="{C54810A6-8144-B6AE-F8D9-14705AD87CA8}"/>
              </a:ext>
            </a:extLst>
          </p:cNvPr>
          <p:cNvSpPr>
            <a:spLocks noGrp="1" noChangeArrowheads="1"/>
          </p:cNvSpPr>
          <p:nvPr>
            <p:ph type="body" idx="1"/>
          </p:nvPr>
        </p:nvSpPr>
        <p:spPr>
          <a:xfrm>
            <a:off x="457200" y="1143000"/>
            <a:ext cx="7696200" cy="5059363"/>
          </a:xfrm>
        </p:spPr>
        <p:txBody>
          <a:bodyPr/>
          <a:lstStyle/>
          <a:p>
            <a:pPr eaLnBrk="1" hangingPunct="1">
              <a:lnSpc>
                <a:spcPct val="90000"/>
              </a:lnSpc>
            </a:pPr>
            <a:r>
              <a:rPr lang="en-US" altLang="en-US" b="1" u="sng"/>
              <a:t>Hypercube</a:t>
            </a:r>
            <a:r>
              <a:rPr lang="en-US" altLang="en-US"/>
              <a:t>:</a:t>
            </a:r>
          </a:p>
          <a:p>
            <a:pPr lvl="1" eaLnBrk="1" hangingPunct="1">
              <a:lnSpc>
                <a:spcPct val="90000"/>
              </a:lnSpc>
            </a:pPr>
            <a:r>
              <a:rPr lang="en-US" altLang="en-US"/>
              <a:t>Processors are directly connected to only certain other processors and  data must traverse multiple hops to get to additional processors</a:t>
            </a:r>
          </a:p>
          <a:p>
            <a:pPr lvl="1" eaLnBrk="1" hangingPunct="1">
              <a:lnSpc>
                <a:spcPct val="90000"/>
              </a:lnSpc>
            </a:pPr>
            <a:r>
              <a:rPr lang="en-US" altLang="en-US"/>
              <a:t>Usually distributed memory</a:t>
            </a:r>
          </a:p>
          <a:p>
            <a:pPr lvl="1" eaLnBrk="1" hangingPunct="1">
              <a:lnSpc>
                <a:spcPct val="90000"/>
              </a:lnSpc>
            </a:pPr>
            <a:r>
              <a:rPr lang="en-US" altLang="en-US"/>
              <a:t>Hardware may handle only single hops, or multiple hops</a:t>
            </a:r>
          </a:p>
          <a:p>
            <a:pPr lvl="1" eaLnBrk="1" hangingPunct="1">
              <a:lnSpc>
                <a:spcPct val="90000"/>
              </a:lnSpc>
            </a:pPr>
            <a:r>
              <a:rPr lang="en-US" altLang="en-US"/>
              <a:t>Software may mask hardware limitations</a:t>
            </a:r>
          </a:p>
          <a:p>
            <a:pPr lvl="1" eaLnBrk="1" hangingPunct="1">
              <a:lnSpc>
                <a:spcPct val="90000"/>
              </a:lnSpc>
            </a:pPr>
            <a:r>
              <a:rPr lang="en-US" altLang="en-US"/>
              <a:t>Latency is related to graph diameter, among many other factors</a:t>
            </a:r>
          </a:p>
          <a:p>
            <a:pPr lvl="1" eaLnBrk="1" hangingPunct="1">
              <a:lnSpc>
                <a:spcPct val="90000"/>
              </a:lnSpc>
            </a:pPr>
            <a:r>
              <a:rPr lang="en-US" altLang="en-US"/>
              <a:t>Usually NUMA, nonblocking, scalable, upgradeable</a:t>
            </a:r>
          </a:p>
          <a:p>
            <a:pPr lvl="1" eaLnBrk="1" hangingPunct="1">
              <a:lnSpc>
                <a:spcPct val="90000"/>
              </a:lnSpc>
            </a:pPr>
            <a:r>
              <a:rPr lang="en-US" altLang="en-US"/>
              <a:t>Examples: Ring, Mesh, Torus, Hypercube, Binary Tree</a:t>
            </a:r>
          </a:p>
          <a:p>
            <a:pPr lvl="1" eaLnBrk="1" hangingPunct="1">
              <a:lnSpc>
                <a:spcPct val="90000"/>
              </a:lnSpc>
            </a:pPr>
            <a:r>
              <a:rPr lang="en-US" altLang="en-US"/>
              <a:t>p = 2</a:t>
            </a:r>
            <a:r>
              <a:rPr lang="en-US" altLang="en-US" baseline="30000"/>
              <a:t>n</a:t>
            </a:r>
            <a:r>
              <a:rPr lang="en-US" altLang="en-US"/>
              <a:t>, n &gt;= 0</a:t>
            </a:r>
          </a:p>
          <a:p>
            <a:pPr lvl="1" eaLnBrk="1" hangingPunct="1">
              <a:lnSpc>
                <a:spcPct val="90000"/>
              </a:lnSpc>
            </a:pPr>
            <a:r>
              <a:rPr lang="en-US" altLang="en-US"/>
              <a:t>Processors are conceptually on the corners of a  n-dimensional hypercube, and each is directly connected to the n neighboring nodes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a:extLst>
              <a:ext uri="{FF2B5EF4-FFF2-40B4-BE49-F238E27FC236}">
                <a16:creationId xmlns:a16="http://schemas.microsoft.com/office/drawing/2014/main" id="{4D70D4C4-626E-B2E1-9288-85ABEE1F73D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E83181F9-63D2-4227-A4BF-D274D3C9434A}" type="datetime1">
              <a:rPr lang="en-US" altLang="en-US" sz="1400" smtClean="0"/>
              <a:pPr>
                <a:spcBef>
                  <a:spcPct val="0"/>
                </a:spcBef>
                <a:buFontTx/>
                <a:buNone/>
              </a:pPr>
              <a:t>3/24/2026</a:t>
            </a:fld>
            <a:endParaRPr lang="en-US" altLang="en-US" sz="1400"/>
          </a:p>
        </p:txBody>
      </p:sp>
      <p:sp>
        <p:nvSpPr>
          <p:cNvPr id="54275" name="Footer Placeholder 4">
            <a:extLst>
              <a:ext uri="{FF2B5EF4-FFF2-40B4-BE49-F238E27FC236}">
                <a16:creationId xmlns:a16="http://schemas.microsoft.com/office/drawing/2014/main" id="{1B8DACCF-8578-5417-7815-24F3D925119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54276" name="Slide Number Placeholder 5">
            <a:extLst>
              <a:ext uri="{FF2B5EF4-FFF2-40B4-BE49-F238E27FC236}">
                <a16:creationId xmlns:a16="http://schemas.microsoft.com/office/drawing/2014/main" id="{92A48C82-004F-E4C9-3156-D7A3518AB6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E0F5E49D-3D36-4B12-A2D3-41A26DF9AFB3}" type="slidenum">
              <a:rPr lang="en-US" altLang="en-US" sz="1400" smtClean="0"/>
              <a:pPr>
                <a:spcBef>
                  <a:spcPct val="0"/>
                </a:spcBef>
                <a:buFontTx/>
                <a:buNone/>
              </a:pPr>
              <a:t>52</a:t>
            </a:fld>
            <a:endParaRPr lang="en-US" altLang="en-US" sz="1400"/>
          </a:p>
        </p:txBody>
      </p:sp>
      <p:sp>
        <p:nvSpPr>
          <p:cNvPr id="54277" name="Rectangle 2">
            <a:extLst>
              <a:ext uri="{FF2B5EF4-FFF2-40B4-BE49-F238E27FC236}">
                <a16:creationId xmlns:a16="http://schemas.microsoft.com/office/drawing/2014/main" id="{394CEC91-E62C-C0D5-868B-BAEAFC3BFF63}"/>
              </a:ext>
            </a:extLst>
          </p:cNvPr>
          <p:cNvSpPr>
            <a:spLocks noGrp="1" noChangeArrowheads="1"/>
          </p:cNvSpPr>
          <p:nvPr>
            <p:ph type="title"/>
          </p:nvPr>
        </p:nvSpPr>
        <p:spPr/>
        <p:txBody>
          <a:bodyPr/>
          <a:lstStyle/>
          <a:p>
            <a:pPr eaLnBrk="1" hangingPunct="1"/>
            <a:r>
              <a:rPr lang="en-US" altLang="en-US"/>
              <a:t>Interconnection Topologies</a:t>
            </a:r>
          </a:p>
        </p:txBody>
      </p:sp>
      <p:pic>
        <p:nvPicPr>
          <p:cNvPr id="54278" name="Picture 4">
            <a:extLst>
              <a:ext uri="{FF2B5EF4-FFF2-40B4-BE49-F238E27FC236}">
                <a16:creationId xmlns:a16="http://schemas.microsoft.com/office/drawing/2014/main" id="{CC0ABA38-7A7C-FA17-B71E-259B64A87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56388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WordArt 5">
            <a:extLst>
              <a:ext uri="{FF2B5EF4-FFF2-40B4-BE49-F238E27FC236}">
                <a16:creationId xmlns:a16="http://schemas.microsoft.com/office/drawing/2014/main" id="{3DF34747-6CA3-5B69-13EE-95F128AB38EA}"/>
              </a:ext>
            </a:extLst>
          </p:cNvPr>
          <p:cNvSpPr>
            <a:spLocks noChangeArrowheads="1" noChangeShapeType="1" noTextEdit="1"/>
          </p:cNvSpPr>
          <p:nvPr/>
        </p:nvSpPr>
        <p:spPr bwMode="auto">
          <a:xfrm rot="5400000">
            <a:off x="-76200" y="2895600"/>
            <a:ext cx="3352800" cy="762000"/>
          </a:xfrm>
          <a:prstGeom prst="rect">
            <a:avLst/>
          </a:prstGeom>
        </p:spPr>
        <p:txBody>
          <a:bodyPr vert="wordArtVert" wrap="none" fromWordArt="1">
            <a:prstTxWarp prst="textPlain">
              <a:avLst>
                <a:gd name="adj" fmla="val 50000"/>
              </a:avLst>
            </a:prstTxWarp>
          </a:bodyPr>
          <a:lstStyle/>
          <a:p>
            <a:pPr algn="ctr" fontAlgn="auto"/>
            <a:r>
              <a:rPr lang="en-US" sz="3600" i="1" kern="10">
                <a:ln w="9525">
                  <a:solidFill>
                    <a:srgbClr val="800000"/>
                  </a:solidFill>
                  <a:round/>
                  <a:headEnd/>
                  <a:tailEnd/>
                </a:ln>
                <a:solidFill>
                  <a:srgbClr val="800000"/>
                </a:solidFill>
                <a:effectLst>
                  <a:outerShdw dist="35921" dir="2700000" algn="ctr" rotWithShape="0">
                    <a:srgbClr val="B2B2B2">
                      <a:alpha val="79999"/>
                    </a:srgbClr>
                  </a:outerShdw>
                </a:effectLst>
                <a:cs typeface="Arial" panose="020B0604020202020204" pitchFamily="34" charset="0"/>
              </a:rPr>
              <a:t>Hypercube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a:extLst>
              <a:ext uri="{FF2B5EF4-FFF2-40B4-BE49-F238E27FC236}">
                <a16:creationId xmlns:a16="http://schemas.microsoft.com/office/drawing/2014/main" id="{8197F966-660E-5C2C-367A-3B9B845A887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C525E894-BA68-4525-A450-51A57790ED54}" type="datetime1">
              <a:rPr lang="en-US" altLang="en-US" sz="1400" smtClean="0"/>
              <a:pPr>
                <a:spcBef>
                  <a:spcPct val="0"/>
                </a:spcBef>
                <a:buFontTx/>
                <a:buNone/>
              </a:pPr>
              <a:t>3/24/2026</a:t>
            </a:fld>
            <a:endParaRPr lang="en-US" altLang="en-US" sz="1400"/>
          </a:p>
        </p:txBody>
      </p:sp>
      <p:sp>
        <p:nvSpPr>
          <p:cNvPr id="55299" name="Footer Placeholder 4">
            <a:extLst>
              <a:ext uri="{FF2B5EF4-FFF2-40B4-BE49-F238E27FC236}">
                <a16:creationId xmlns:a16="http://schemas.microsoft.com/office/drawing/2014/main" id="{9C3E27A1-DAFF-B75C-AFC2-F89EA00622F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55300" name="Slide Number Placeholder 5">
            <a:extLst>
              <a:ext uri="{FF2B5EF4-FFF2-40B4-BE49-F238E27FC236}">
                <a16:creationId xmlns:a16="http://schemas.microsoft.com/office/drawing/2014/main" id="{AD5CAA33-ED5F-5F2D-5523-F96DF53318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A5A71570-B511-4570-8520-09605F634E9C}" type="slidenum">
              <a:rPr lang="en-US" altLang="en-US" sz="1400" smtClean="0"/>
              <a:pPr>
                <a:spcBef>
                  <a:spcPct val="0"/>
                </a:spcBef>
                <a:buFontTx/>
                <a:buNone/>
              </a:pPr>
              <a:t>53</a:t>
            </a:fld>
            <a:endParaRPr lang="en-US" altLang="en-US" sz="1400"/>
          </a:p>
        </p:txBody>
      </p:sp>
      <p:sp>
        <p:nvSpPr>
          <p:cNvPr id="55301" name="Rectangle 2">
            <a:extLst>
              <a:ext uri="{FF2B5EF4-FFF2-40B4-BE49-F238E27FC236}">
                <a16:creationId xmlns:a16="http://schemas.microsoft.com/office/drawing/2014/main" id="{A36D0A91-89A0-5557-F786-043391938209}"/>
              </a:ext>
            </a:extLst>
          </p:cNvPr>
          <p:cNvSpPr>
            <a:spLocks noGrp="1" noChangeArrowheads="1"/>
          </p:cNvSpPr>
          <p:nvPr>
            <p:ph type="title"/>
          </p:nvPr>
        </p:nvSpPr>
        <p:spPr/>
        <p:txBody>
          <a:bodyPr/>
          <a:lstStyle/>
          <a:p>
            <a:pPr eaLnBrk="1" hangingPunct="1"/>
            <a:r>
              <a:rPr lang="en-US" altLang="en-US"/>
              <a:t>Interconnection Topologies</a:t>
            </a:r>
          </a:p>
        </p:txBody>
      </p:sp>
      <p:sp>
        <p:nvSpPr>
          <p:cNvPr id="55302" name="Rectangle 4">
            <a:extLst>
              <a:ext uri="{FF2B5EF4-FFF2-40B4-BE49-F238E27FC236}">
                <a16:creationId xmlns:a16="http://schemas.microsoft.com/office/drawing/2014/main" id="{E39749B2-B8E0-44DF-28D8-BA134FFA3D3F}"/>
              </a:ext>
            </a:extLst>
          </p:cNvPr>
          <p:cNvSpPr>
            <a:spLocks noChangeArrowheads="1"/>
          </p:cNvSpPr>
          <p:nvPr/>
        </p:nvSpPr>
        <p:spPr bwMode="auto">
          <a:xfrm>
            <a:off x="0" y="1652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5303" name="Picture 218">
            <a:extLst>
              <a:ext uri="{FF2B5EF4-FFF2-40B4-BE49-F238E27FC236}">
                <a16:creationId xmlns:a16="http://schemas.microsoft.com/office/drawing/2014/main" id="{2CFCE6CC-7F92-7979-FA66-D406763E9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1532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219">
            <a:extLst>
              <a:ext uri="{FF2B5EF4-FFF2-40B4-BE49-F238E27FC236}">
                <a16:creationId xmlns:a16="http://schemas.microsoft.com/office/drawing/2014/main" id="{8C3F21E8-7942-B074-572E-8EEBCADE0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53000"/>
            <a:ext cx="7315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858215B-0B54-648C-D843-1919F4A0AA30}"/>
              </a:ext>
            </a:extLst>
          </p:cNvPr>
          <p:cNvSpPr>
            <a:spLocks noGrp="1" noChangeArrowheads="1"/>
          </p:cNvSpPr>
          <p:nvPr>
            <p:ph type="title"/>
          </p:nvPr>
        </p:nvSpPr>
        <p:spPr/>
        <p:txBody>
          <a:bodyPr/>
          <a:lstStyle/>
          <a:p>
            <a:r>
              <a:rPr lang="en-US" altLang="en-US"/>
              <a:t>Red Storm – Cray Research (2003)</a:t>
            </a:r>
          </a:p>
        </p:txBody>
      </p:sp>
      <p:pic>
        <p:nvPicPr>
          <p:cNvPr id="56323" name="Picture 3">
            <a:extLst>
              <a:ext uri="{FF2B5EF4-FFF2-40B4-BE49-F238E27FC236}">
                <a16:creationId xmlns:a16="http://schemas.microsoft.com/office/drawing/2014/main" id="{11D17648-7BCA-E896-8A9C-52ACB4F0C33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8450659-49AB-AE51-9B01-99570DDBB5E3}"/>
              </a:ext>
            </a:extLst>
          </p:cNvPr>
          <p:cNvSpPr>
            <a:spLocks noGrp="1" noChangeArrowheads="1"/>
          </p:cNvSpPr>
          <p:nvPr>
            <p:ph type="title"/>
          </p:nvPr>
        </p:nvSpPr>
        <p:spPr/>
        <p:txBody>
          <a:bodyPr/>
          <a:lstStyle/>
          <a:p>
            <a:r>
              <a:rPr lang="en-US" altLang="en-US"/>
              <a:t>Red Storm Overview</a:t>
            </a:r>
          </a:p>
        </p:txBody>
      </p:sp>
      <p:pic>
        <p:nvPicPr>
          <p:cNvPr id="57347" name="Picture 4">
            <a:extLst>
              <a:ext uri="{FF2B5EF4-FFF2-40B4-BE49-F238E27FC236}">
                <a16:creationId xmlns:a16="http://schemas.microsoft.com/office/drawing/2014/main" id="{8929B18F-AAB5-BAEB-1E24-79AB006EE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620000"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CEE2644-6A95-3673-3A2A-1E7A43969EB1}"/>
              </a:ext>
            </a:extLst>
          </p:cNvPr>
          <p:cNvSpPr>
            <a:spLocks noGrp="1" noChangeArrowheads="1"/>
          </p:cNvSpPr>
          <p:nvPr>
            <p:ph type="title"/>
          </p:nvPr>
        </p:nvSpPr>
        <p:spPr/>
        <p:txBody>
          <a:bodyPr/>
          <a:lstStyle/>
          <a:p>
            <a:r>
              <a:rPr lang="en-US" altLang="en-US"/>
              <a:t>Red Storm Network</a:t>
            </a:r>
          </a:p>
        </p:txBody>
      </p:sp>
      <p:pic>
        <p:nvPicPr>
          <p:cNvPr id="58371" name="Picture 5">
            <a:extLst>
              <a:ext uri="{FF2B5EF4-FFF2-40B4-BE49-F238E27FC236}">
                <a16:creationId xmlns:a16="http://schemas.microsoft.com/office/drawing/2014/main" id="{6CCA39DB-CCA2-509B-CBCA-4C2B6FE90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8086725"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349C266-9C06-FCDC-2510-72C35F6E9721}"/>
              </a:ext>
            </a:extLst>
          </p:cNvPr>
          <p:cNvSpPr>
            <a:spLocks noGrp="1" noChangeArrowheads="1"/>
          </p:cNvSpPr>
          <p:nvPr>
            <p:ph type="title"/>
          </p:nvPr>
        </p:nvSpPr>
        <p:spPr/>
        <p:txBody>
          <a:bodyPr/>
          <a:lstStyle/>
          <a:p>
            <a:r>
              <a:rPr lang="en-US" altLang="en-US"/>
              <a:t>Red Storm Processor Board</a:t>
            </a:r>
          </a:p>
        </p:txBody>
      </p:sp>
      <p:pic>
        <p:nvPicPr>
          <p:cNvPr id="59395" name="Picture 4">
            <a:extLst>
              <a:ext uri="{FF2B5EF4-FFF2-40B4-BE49-F238E27FC236}">
                <a16:creationId xmlns:a16="http://schemas.microsoft.com/office/drawing/2014/main" id="{C2CE3BB1-E6EB-7831-D7BE-B7C3DC0BC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75819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a:extLst>
              <a:ext uri="{FF2B5EF4-FFF2-40B4-BE49-F238E27FC236}">
                <a16:creationId xmlns:a16="http://schemas.microsoft.com/office/drawing/2014/main" id="{E61BABAE-CAD9-1BDC-B8AB-506DAC2786A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6FD1D3CF-C32C-45BE-95AB-9379940F95CD}" type="datetime1">
              <a:rPr lang="en-US" altLang="en-US" sz="1400" smtClean="0"/>
              <a:pPr>
                <a:spcBef>
                  <a:spcPct val="0"/>
                </a:spcBef>
                <a:buFontTx/>
                <a:buNone/>
              </a:pPr>
              <a:t>3/24/2026</a:t>
            </a:fld>
            <a:endParaRPr lang="en-US" altLang="en-US" sz="1400"/>
          </a:p>
        </p:txBody>
      </p:sp>
      <p:sp>
        <p:nvSpPr>
          <p:cNvPr id="60419" name="Footer Placeholder 4">
            <a:extLst>
              <a:ext uri="{FF2B5EF4-FFF2-40B4-BE49-F238E27FC236}">
                <a16:creationId xmlns:a16="http://schemas.microsoft.com/office/drawing/2014/main" id="{FAA1E8B0-FC12-5EE1-55BA-4DF7FCED275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60420" name="Slide Number Placeholder 5">
            <a:extLst>
              <a:ext uri="{FF2B5EF4-FFF2-40B4-BE49-F238E27FC236}">
                <a16:creationId xmlns:a16="http://schemas.microsoft.com/office/drawing/2014/main" id="{3802D35C-4264-AD9B-1780-7C6FEF3ABB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25C81392-D91F-42B9-8C4E-264F848E8CA8}" type="slidenum">
              <a:rPr lang="en-US" altLang="en-US" sz="1400" smtClean="0"/>
              <a:pPr>
                <a:spcBef>
                  <a:spcPct val="0"/>
                </a:spcBef>
                <a:buFontTx/>
                <a:buNone/>
              </a:pPr>
              <a:t>58</a:t>
            </a:fld>
            <a:endParaRPr lang="en-US" altLang="en-US" sz="1400"/>
          </a:p>
        </p:txBody>
      </p:sp>
      <p:sp>
        <p:nvSpPr>
          <p:cNvPr id="60421" name="Rectangle 2">
            <a:extLst>
              <a:ext uri="{FF2B5EF4-FFF2-40B4-BE49-F238E27FC236}">
                <a16:creationId xmlns:a16="http://schemas.microsoft.com/office/drawing/2014/main" id="{3B2A9A17-4CEA-8FB7-1B9E-81801171F793}"/>
              </a:ext>
            </a:extLst>
          </p:cNvPr>
          <p:cNvSpPr>
            <a:spLocks noGrp="1" noChangeArrowheads="1"/>
          </p:cNvSpPr>
          <p:nvPr>
            <p:ph type="title"/>
          </p:nvPr>
        </p:nvSpPr>
        <p:spPr/>
        <p:txBody>
          <a:bodyPr/>
          <a:lstStyle/>
          <a:p>
            <a:pPr eaLnBrk="1" hangingPunct="1"/>
            <a:r>
              <a:rPr lang="en-US" altLang="en-US"/>
              <a:t>Growth Over Thirty Years – from 23 years ago</a:t>
            </a:r>
          </a:p>
        </p:txBody>
      </p:sp>
      <p:pic>
        <p:nvPicPr>
          <p:cNvPr id="60422" name="Picture 4">
            <a:extLst>
              <a:ext uri="{FF2B5EF4-FFF2-40B4-BE49-F238E27FC236}">
                <a16:creationId xmlns:a16="http://schemas.microsoft.com/office/drawing/2014/main" id="{43933427-47D4-11FA-C9AD-D3D22CD7B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058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a:extLst>
              <a:ext uri="{FF2B5EF4-FFF2-40B4-BE49-F238E27FC236}">
                <a16:creationId xmlns:a16="http://schemas.microsoft.com/office/drawing/2014/main" id="{1EF6C88D-AE8A-912A-B261-84929DE5053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C2212144-346B-47C4-94F7-0264CE254A5A}" type="datetime1">
              <a:rPr lang="en-US" altLang="en-US" sz="1400" smtClean="0"/>
              <a:pPr>
                <a:spcBef>
                  <a:spcPct val="0"/>
                </a:spcBef>
                <a:buFontTx/>
                <a:buNone/>
              </a:pPr>
              <a:t>3/24/2026</a:t>
            </a:fld>
            <a:endParaRPr lang="en-US" altLang="en-US" sz="1400"/>
          </a:p>
        </p:txBody>
      </p:sp>
      <p:sp>
        <p:nvSpPr>
          <p:cNvPr id="61443" name="Footer Placeholder 4">
            <a:extLst>
              <a:ext uri="{FF2B5EF4-FFF2-40B4-BE49-F238E27FC236}">
                <a16:creationId xmlns:a16="http://schemas.microsoft.com/office/drawing/2014/main" id="{EE1D3ACF-D4EE-D598-4D3C-365E2DC601F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61444" name="Slide Number Placeholder 5">
            <a:extLst>
              <a:ext uri="{FF2B5EF4-FFF2-40B4-BE49-F238E27FC236}">
                <a16:creationId xmlns:a16="http://schemas.microsoft.com/office/drawing/2014/main" id="{DC53E2A6-EB26-DD38-EF93-0B9D4CE370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D7167246-D289-4B4A-BF61-0837B1F6D95E}" type="slidenum">
              <a:rPr lang="en-US" altLang="en-US" sz="1400" smtClean="0"/>
              <a:pPr>
                <a:spcBef>
                  <a:spcPct val="0"/>
                </a:spcBef>
                <a:buFontTx/>
                <a:buNone/>
              </a:pPr>
              <a:t>59</a:t>
            </a:fld>
            <a:endParaRPr lang="en-US" altLang="en-US" sz="1400"/>
          </a:p>
        </p:txBody>
      </p:sp>
      <p:sp>
        <p:nvSpPr>
          <p:cNvPr id="61445" name="Rectangle 2">
            <a:extLst>
              <a:ext uri="{FF2B5EF4-FFF2-40B4-BE49-F238E27FC236}">
                <a16:creationId xmlns:a16="http://schemas.microsoft.com/office/drawing/2014/main" id="{46B4F9ED-535E-8339-640E-566230E35CA2}"/>
              </a:ext>
            </a:extLst>
          </p:cNvPr>
          <p:cNvSpPr>
            <a:spLocks noGrp="1" noChangeArrowheads="1"/>
          </p:cNvSpPr>
          <p:nvPr>
            <p:ph type="title"/>
          </p:nvPr>
        </p:nvSpPr>
        <p:spPr/>
        <p:txBody>
          <a:bodyPr/>
          <a:lstStyle/>
          <a:p>
            <a:pPr eaLnBrk="1" hangingPunct="1"/>
            <a:r>
              <a:rPr lang="en-US" altLang="en-US"/>
              <a:t>What Have We learned Over 30 Years?</a:t>
            </a:r>
          </a:p>
        </p:txBody>
      </p:sp>
      <p:sp>
        <p:nvSpPr>
          <p:cNvPr id="61446" name="Rectangle 3">
            <a:extLst>
              <a:ext uri="{FF2B5EF4-FFF2-40B4-BE49-F238E27FC236}">
                <a16:creationId xmlns:a16="http://schemas.microsoft.com/office/drawing/2014/main" id="{7E0B5B4E-02A8-3374-44CB-BDBA94682F24}"/>
              </a:ext>
            </a:extLst>
          </p:cNvPr>
          <p:cNvSpPr>
            <a:spLocks noGrp="1" noChangeArrowheads="1"/>
          </p:cNvSpPr>
          <p:nvPr>
            <p:ph type="body" idx="1"/>
          </p:nvPr>
        </p:nvSpPr>
        <p:spPr/>
        <p:txBody>
          <a:bodyPr/>
          <a:lstStyle/>
          <a:p>
            <a:pPr eaLnBrk="1" hangingPunct="1"/>
            <a:r>
              <a:rPr lang="en-US" altLang="en-US"/>
              <a:t>Building general-purpose parallel machines is a very difficult task.</a:t>
            </a:r>
          </a:p>
          <a:p>
            <a:pPr eaLnBrk="1" hangingPunct="1"/>
            <a:endParaRPr lang="en-US" altLang="en-US"/>
          </a:p>
          <a:p>
            <a:pPr eaLnBrk="1" hangingPunct="1"/>
            <a:r>
              <a:rPr lang="en-US" altLang="en-US"/>
              <a:t>Proof by contradiction:</a:t>
            </a:r>
          </a:p>
          <a:p>
            <a:pPr lvl="1" eaLnBrk="1" hangingPunct="1"/>
            <a:r>
              <a:rPr lang="en-US" altLang="en-US"/>
              <a:t>Many companies have gone bankrupt or left the parallel machine market</a:t>
            </a:r>
          </a:p>
          <a:p>
            <a:pPr lvl="1" eaLnBrk="1" hangingPunct="1"/>
            <a:endParaRPr lang="en-US" altLang="en-US"/>
          </a:p>
          <a:p>
            <a:pPr eaLnBrk="1" hangingPunct="1"/>
            <a:r>
              <a:rPr lang="en-US" altLang="en-US"/>
              <a:t>Even harder is developing general parallel programming schemes</a:t>
            </a:r>
          </a:p>
          <a:p>
            <a:pPr lvl="1" eaLnBrk="1" hangingPunct="1"/>
            <a:r>
              <a:rPr lang="en-US" altLang="en-US"/>
              <a:t>Still an art rather than a science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30D88E81-E5E2-E4A2-A51B-AD4B0D474E0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BE8B34C5-0D95-4740-8FC5-427915F75443}" type="datetime1">
              <a:rPr lang="en-US" altLang="en-US" sz="1400" smtClean="0"/>
              <a:pPr>
                <a:spcBef>
                  <a:spcPct val="0"/>
                </a:spcBef>
                <a:buFontTx/>
                <a:buNone/>
              </a:pPr>
              <a:t>3/24/2026</a:t>
            </a:fld>
            <a:endParaRPr lang="en-US" altLang="en-US" sz="1400"/>
          </a:p>
        </p:txBody>
      </p:sp>
      <p:sp>
        <p:nvSpPr>
          <p:cNvPr id="8195" name="Footer Placeholder 4">
            <a:extLst>
              <a:ext uri="{FF2B5EF4-FFF2-40B4-BE49-F238E27FC236}">
                <a16:creationId xmlns:a16="http://schemas.microsoft.com/office/drawing/2014/main" id="{7A2F46DF-4BDC-A284-94F2-AA4134E174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8196" name="Slide Number Placeholder 5">
            <a:extLst>
              <a:ext uri="{FF2B5EF4-FFF2-40B4-BE49-F238E27FC236}">
                <a16:creationId xmlns:a16="http://schemas.microsoft.com/office/drawing/2014/main" id="{25931E20-2E0F-D438-0A84-04A354E72D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A0219E43-464D-4100-B97D-E9E1FA51A345}" type="slidenum">
              <a:rPr lang="en-US" altLang="en-US" sz="1400" smtClean="0"/>
              <a:pPr>
                <a:spcBef>
                  <a:spcPct val="0"/>
                </a:spcBef>
                <a:buFontTx/>
                <a:buNone/>
              </a:pPr>
              <a:t>6</a:t>
            </a:fld>
            <a:endParaRPr lang="en-US" altLang="en-US" sz="1400"/>
          </a:p>
        </p:txBody>
      </p:sp>
      <p:sp>
        <p:nvSpPr>
          <p:cNvPr id="8197" name="Rectangle 2">
            <a:extLst>
              <a:ext uri="{FF2B5EF4-FFF2-40B4-BE49-F238E27FC236}">
                <a16:creationId xmlns:a16="http://schemas.microsoft.com/office/drawing/2014/main" id="{3460D492-3ECF-CF2F-69E5-ABB2D767F3D2}"/>
              </a:ext>
            </a:extLst>
          </p:cNvPr>
          <p:cNvSpPr>
            <a:spLocks noGrp="1" noChangeArrowheads="1"/>
          </p:cNvSpPr>
          <p:nvPr>
            <p:ph type="title"/>
          </p:nvPr>
        </p:nvSpPr>
        <p:spPr/>
        <p:txBody>
          <a:bodyPr/>
          <a:lstStyle/>
          <a:p>
            <a:pPr eaLnBrk="1" hangingPunct="1"/>
            <a:r>
              <a:rPr lang="en-US" altLang="en-US"/>
              <a:t>Speedup</a:t>
            </a:r>
          </a:p>
        </p:txBody>
      </p:sp>
      <p:sp>
        <p:nvSpPr>
          <p:cNvPr id="8198" name="Rectangle 3">
            <a:extLst>
              <a:ext uri="{FF2B5EF4-FFF2-40B4-BE49-F238E27FC236}">
                <a16:creationId xmlns:a16="http://schemas.microsoft.com/office/drawing/2014/main" id="{36CEA365-6F97-E862-1CBE-CE99267AAB7D}"/>
              </a:ext>
            </a:extLst>
          </p:cNvPr>
          <p:cNvSpPr>
            <a:spLocks noGrp="1" noChangeArrowheads="1"/>
          </p:cNvSpPr>
          <p:nvPr>
            <p:ph type="body" idx="1"/>
          </p:nvPr>
        </p:nvSpPr>
        <p:spPr>
          <a:xfrm>
            <a:off x="457200" y="1143000"/>
            <a:ext cx="7696200" cy="5059363"/>
          </a:xfrm>
        </p:spPr>
        <p:txBody>
          <a:bodyPr/>
          <a:lstStyle/>
          <a:p>
            <a:pPr eaLnBrk="1" hangingPunct="1"/>
            <a:r>
              <a:rPr lang="en-US" altLang="en-US"/>
              <a:t>If we can do some computations in parallel, then we can attain a </a:t>
            </a:r>
            <a:r>
              <a:rPr lang="en-US" altLang="en-US" i="1"/>
              <a:t>speedup</a:t>
            </a:r>
            <a:r>
              <a:rPr lang="en-US" altLang="en-US"/>
              <a:t> over sequential execution:</a:t>
            </a:r>
          </a:p>
          <a:p>
            <a:pPr eaLnBrk="1" hangingPunct="1">
              <a:buFontTx/>
              <a:buNone/>
            </a:pPr>
            <a:r>
              <a:rPr lang="en-US" altLang="en-US"/>
              <a:t>		Speedup = T</a:t>
            </a:r>
            <a:r>
              <a:rPr lang="en-US" altLang="en-US" baseline="-25000"/>
              <a:t>sequential</a:t>
            </a:r>
            <a:r>
              <a:rPr lang="en-US" altLang="en-US"/>
              <a:t>/T</a:t>
            </a:r>
            <a:r>
              <a:rPr lang="en-US" altLang="en-US" baseline="-25000"/>
              <a:t>parallel</a:t>
            </a:r>
          </a:p>
          <a:p>
            <a:pPr eaLnBrk="1" hangingPunct="1"/>
            <a:r>
              <a:rPr lang="en-US" altLang="en-US"/>
              <a:t>Amdahl (Gene) defined the speedup for a parallel processor as:</a:t>
            </a:r>
          </a:p>
          <a:p>
            <a:pPr eaLnBrk="1" hangingPunct="1">
              <a:buFontTx/>
              <a:buNone/>
            </a:pPr>
            <a:r>
              <a:rPr lang="en-US" altLang="en-US"/>
              <a:t>		S = 1/(f + (1-f)/p)</a:t>
            </a:r>
          </a:p>
          <a:p>
            <a:pPr eaLnBrk="1" hangingPunct="1"/>
            <a:r>
              <a:rPr lang="en-US" altLang="en-US"/>
              <a:t>where: p = # processors; f = fraction of unparallelizable code</a:t>
            </a:r>
          </a:p>
          <a:p>
            <a:pPr eaLnBrk="1" hangingPunct="1"/>
            <a:r>
              <a:rPr lang="en-US" altLang="en-US"/>
              <a:t>So, if f = 10%, the speedup can be no greater than 10!</a:t>
            </a:r>
          </a:p>
          <a:p>
            <a:pPr lvl="1" eaLnBrk="1" hangingPunct="1"/>
            <a:r>
              <a:rPr lang="en-US" altLang="en-US"/>
              <a:t>With p = 10, S = 1/(0.1 + 0.9/10) ~= 5.3</a:t>
            </a:r>
          </a:p>
          <a:p>
            <a:pPr lvl="1" eaLnBrk="1" hangingPunct="1"/>
            <a:r>
              <a:rPr lang="en-US" altLang="en-US"/>
              <a:t>With p = infinity, S = 1/(0.1 + 0.9/infinity) = 10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8B56885-AFDC-EF5F-0696-7101ED7CE6E7}"/>
              </a:ext>
            </a:extLst>
          </p:cNvPr>
          <p:cNvSpPr>
            <a:spLocks noGrp="1" noChangeArrowheads="1"/>
          </p:cNvSpPr>
          <p:nvPr>
            <p:ph type="title"/>
          </p:nvPr>
        </p:nvSpPr>
        <p:spPr/>
        <p:txBody>
          <a:bodyPr/>
          <a:lstStyle/>
          <a:p>
            <a:endParaRPr lang="en-US" altLang="en-US"/>
          </a:p>
        </p:txBody>
      </p:sp>
      <p:sp>
        <p:nvSpPr>
          <p:cNvPr id="62467" name="Rectangle 3">
            <a:extLst>
              <a:ext uri="{FF2B5EF4-FFF2-40B4-BE49-F238E27FC236}">
                <a16:creationId xmlns:a16="http://schemas.microsoft.com/office/drawing/2014/main" id="{1939223A-A500-F94A-DCFA-A99E9CD06637}"/>
              </a:ext>
            </a:extLst>
          </p:cNvPr>
          <p:cNvSpPr>
            <a:spLocks noGrp="1" noChangeArrowheads="1"/>
          </p:cNvSpPr>
          <p:nvPr>
            <p:ph type="body" idx="1"/>
          </p:nvPr>
        </p:nvSpPr>
        <p:spPr/>
        <p:txBody>
          <a:bodyPr/>
          <a:lstStyle/>
          <a:p>
            <a:endParaRPr lang="en-US" altLang="en-US"/>
          </a:p>
          <a:p>
            <a:endParaRPr lang="en-US" altLang="en-US"/>
          </a:p>
          <a:p>
            <a:endParaRPr lang="en-US" altLang="en-US"/>
          </a:p>
          <a:p>
            <a:endParaRPr lang="en-US" altLang="en-US"/>
          </a:p>
          <a:p>
            <a:pPr algn="ctr">
              <a:buFontTx/>
              <a:buNone/>
            </a:pPr>
            <a:r>
              <a:rPr lang="en-US" altLang="en-US"/>
              <a:t>Additional Material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551C082-9347-FA5A-793D-A70283A7E0DF}"/>
              </a:ext>
            </a:extLst>
          </p:cNvPr>
          <p:cNvSpPr>
            <a:spLocks noGrp="1" noChangeArrowheads="1"/>
          </p:cNvSpPr>
          <p:nvPr>
            <p:ph type="title"/>
          </p:nvPr>
        </p:nvSpPr>
        <p:spPr/>
        <p:txBody>
          <a:bodyPr/>
          <a:lstStyle/>
          <a:p>
            <a:r>
              <a:rPr lang="en-US" altLang="en-US"/>
              <a:t>SIMD =&gt; Data Level Parallelism</a:t>
            </a:r>
          </a:p>
        </p:txBody>
      </p:sp>
      <p:pic>
        <p:nvPicPr>
          <p:cNvPr id="63491" name="Picture 4">
            <a:extLst>
              <a:ext uri="{FF2B5EF4-FFF2-40B4-BE49-F238E27FC236}">
                <a16:creationId xmlns:a16="http://schemas.microsoft.com/office/drawing/2014/main" id="{9F8B4E44-1DE2-9138-9359-7F9F54856FB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066800"/>
            <a:ext cx="8229600" cy="3671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2" name="Picture 5">
            <a:extLst>
              <a:ext uri="{FF2B5EF4-FFF2-40B4-BE49-F238E27FC236}">
                <a16:creationId xmlns:a16="http://schemas.microsoft.com/office/drawing/2014/main" id="{CF7A6EF7-A2DD-6D40-E596-317C5056F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24400"/>
            <a:ext cx="731520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63E9A82F-60BD-6E62-2FC8-C0DD60F667D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EC24107-6FC0-45E9-8990-DC3AFF707873}" type="datetime1">
              <a:rPr lang="en-US" altLang="en-US" sz="1400" smtClean="0"/>
              <a:pPr>
                <a:spcBef>
                  <a:spcPct val="0"/>
                </a:spcBef>
                <a:buFontTx/>
                <a:buNone/>
              </a:pPr>
              <a:t>3/24/2026</a:t>
            </a:fld>
            <a:endParaRPr lang="en-US" altLang="en-US" sz="1400"/>
          </a:p>
        </p:txBody>
      </p:sp>
      <p:sp>
        <p:nvSpPr>
          <p:cNvPr id="9219" name="Footer Placeholder 4">
            <a:extLst>
              <a:ext uri="{FF2B5EF4-FFF2-40B4-BE49-F238E27FC236}">
                <a16:creationId xmlns:a16="http://schemas.microsoft.com/office/drawing/2014/main" id="{12646B3E-73A7-2368-E84F-8FD6A32142E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9220" name="Slide Number Placeholder 5">
            <a:extLst>
              <a:ext uri="{FF2B5EF4-FFF2-40B4-BE49-F238E27FC236}">
                <a16:creationId xmlns:a16="http://schemas.microsoft.com/office/drawing/2014/main" id="{B086C72A-7201-FACA-B5B8-D3D3BDB133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7C339821-9B3D-473B-9EC8-37710B77C7E0}" type="slidenum">
              <a:rPr lang="en-US" altLang="en-US" sz="1400" smtClean="0"/>
              <a:pPr>
                <a:spcBef>
                  <a:spcPct val="0"/>
                </a:spcBef>
                <a:buFontTx/>
                <a:buNone/>
              </a:pPr>
              <a:t>7</a:t>
            </a:fld>
            <a:endParaRPr lang="en-US" altLang="en-US" sz="1400"/>
          </a:p>
        </p:txBody>
      </p:sp>
      <p:sp>
        <p:nvSpPr>
          <p:cNvPr id="9221" name="Rectangle 2">
            <a:extLst>
              <a:ext uri="{FF2B5EF4-FFF2-40B4-BE49-F238E27FC236}">
                <a16:creationId xmlns:a16="http://schemas.microsoft.com/office/drawing/2014/main" id="{E37C72EF-2BE8-140B-2F13-350AF8EA0E57}"/>
              </a:ext>
            </a:extLst>
          </p:cNvPr>
          <p:cNvSpPr>
            <a:spLocks noGrp="1" noChangeArrowheads="1"/>
          </p:cNvSpPr>
          <p:nvPr>
            <p:ph type="title"/>
          </p:nvPr>
        </p:nvSpPr>
        <p:spPr/>
        <p:txBody>
          <a:bodyPr/>
          <a:lstStyle/>
          <a:p>
            <a:pPr eaLnBrk="1" hangingPunct="1"/>
            <a:r>
              <a:rPr lang="en-US" altLang="en-US"/>
              <a:t>Efficiency</a:t>
            </a:r>
          </a:p>
        </p:txBody>
      </p:sp>
      <p:sp>
        <p:nvSpPr>
          <p:cNvPr id="9222" name="Rectangle 3">
            <a:extLst>
              <a:ext uri="{FF2B5EF4-FFF2-40B4-BE49-F238E27FC236}">
                <a16:creationId xmlns:a16="http://schemas.microsoft.com/office/drawing/2014/main" id="{9D03BFEF-2AC0-2838-7B75-5161AA2CD8D6}"/>
              </a:ext>
            </a:extLst>
          </p:cNvPr>
          <p:cNvSpPr>
            <a:spLocks noGrp="1" noChangeArrowheads="1"/>
          </p:cNvSpPr>
          <p:nvPr>
            <p:ph type="body" idx="1"/>
          </p:nvPr>
        </p:nvSpPr>
        <p:spPr>
          <a:xfrm>
            <a:off x="457200" y="1143000"/>
            <a:ext cx="8077200" cy="5059363"/>
          </a:xfrm>
        </p:spPr>
        <p:txBody>
          <a:bodyPr/>
          <a:lstStyle/>
          <a:p>
            <a:pPr eaLnBrk="1" hangingPunct="1"/>
            <a:r>
              <a:rPr lang="en-US" altLang="en-US"/>
              <a:t>Efficiency is the ratio of speedup to p: 5.3/10 ~= 53%</a:t>
            </a:r>
          </a:p>
          <a:p>
            <a:pPr lvl="1" eaLnBrk="1" hangingPunct="1"/>
            <a:r>
              <a:rPr lang="en-US" altLang="en-US"/>
              <a:t>Ignores the possibility of new algorithms, with much smaller f</a:t>
            </a:r>
          </a:p>
          <a:p>
            <a:pPr lvl="1" eaLnBrk="1" hangingPunct="1"/>
            <a:r>
              <a:rPr lang="en-US" altLang="en-US"/>
              <a:t>Ignores possibility that more of a program is run from higher speed memory, such as registers, cache, main memory</a:t>
            </a:r>
          </a:p>
          <a:p>
            <a:pPr lvl="1" eaLnBrk="1" hangingPunct="1"/>
            <a:r>
              <a:rPr lang="en-US" altLang="en-US"/>
              <a:t>often, problem is scaled with the number of processors</a:t>
            </a:r>
          </a:p>
          <a:p>
            <a:pPr lvl="1" eaLnBrk="1" hangingPunct="1"/>
            <a:r>
              <a:rPr lang="en-US" altLang="en-US"/>
              <a:t>f is a function of size of the program which may be decreasing</a:t>
            </a:r>
          </a:p>
          <a:p>
            <a:pPr lvl="1" eaLnBrk="1" hangingPunct="1"/>
            <a:r>
              <a:rPr lang="en-US" altLang="en-US"/>
              <a:t>serial code may take constant time, independent of size (George Michael – 80/20 vs 20/80 rule)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a:extLst>
              <a:ext uri="{FF2B5EF4-FFF2-40B4-BE49-F238E27FC236}">
                <a16:creationId xmlns:a16="http://schemas.microsoft.com/office/drawing/2014/main" id="{A399E8AF-CC89-7309-2C20-DDD63D34901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EB53A8E4-A898-4FC3-9227-E733149A455C}" type="datetime1">
              <a:rPr lang="en-US" altLang="en-US" sz="1400" smtClean="0"/>
              <a:pPr>
                <a:spcBef>
                  <a:spcPct val="0"/>
                </a:spcBef>
                <a:buFontTx/>
                <a:buNone/>
              </a:pPr>
              <a:t>3/24/2026</a:t>
            </a:fld>
            <a:endParaRPr lang="en-US" altLang="en-US" sz="1400"/>
          </a:p>
        </p:txBody>
      </p:sp>
      <p:sp>
        <p:nvSpPr>
          <p:cNvPr id="10243" name="Footer Placeholder 4">
            <a:extLst>
              <a:ext uri="{FF2B5EF4-FFF2-40B4-BE49-F238E27FC236}">
                <a16:creationId xmlns:a16="http://schemas.microsoft.com/office/drawing/2014/main" id="{7804FCCA-FE75-A62F-8EC0-E451A3E14BB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0244" name="Slide Number Placeholder 5">
            <a:extLst>
              <a:ext uri="{FF2B5EF4-FFF2-40B4-BE49-F238E27FC236}">
                <a16:creationId xmlns:a16="http://schemas.microsoft.com/office/drawing/2014/main" id="{AEE0AAB6-43E7-FF88-102C-F475245439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577E3FF9-A71F-4320-84E4-E8A359851CA7}" type="slidenum">
              <a:rPr lang="en-US" altLang="en-US" sz="1400" smtClean="0"/>
              <a:pPr>
                <a:spcBef>
                  <a:spcPct val="0"/>
                </a:spcBef>
                <a:buFontTx/>
                <a:buNone/>
              </a:pPr>
              <a:t>8</a:t>
            </a:fld>
            <a:endParaRPr lang="en-US" altLang="en-US" sz="1400"/>
          </a:p>
        </p:txBody>
      </p:sp>
      <p:sp>
        <p:nvSpPr>
          <p:cNvPr id="10245" name="Rectangle 2">
            <a:extLst>
              <a:ext uri="{FF2B5EF4-FFF2-40B4-BE49-F238E27FC236}">
                <a16:creationId xmlns:a16="http://schemas.microsoft.com/office/drawing/2014/main" id="{4A7E367D-FD9E-FA50-22A6-37484EC710C8}"/>
              </a:ext>
            </a:extLst>
          </p:cNvPr>
          <p:cNvSpPr>
            <a:spLocks noGrp="1" noChangeArrowheads="1"/>
          </p:cNvSpPr>
          <p:nvPr>
            <p:ph type="title"/>
          </p:nvPr>
        </p:nvSpPr>
        <p:spPr/>
        <p:txBody>
          <a:bodyPr/>
          <a:lstStyle/>
          <a:p>
            <a:pPr eaLnBrk="1" hangingPunct="1"/>
            <a:r>
              <a:rPr lang="en-US" altLang="en-US"/>
              <a:t>Multiprocessor Example</a:t>
            </a:r>
          </a:p>
        </p:txBody>
      </p:sp>
      <p:sp>
        <p:nvSpPr>
          <p:cNvPr id="10246" name="Rectangle 3">
            <a:extLst>
              <a:ext uri="{FF2B5EF4-FFF2-40B4-BE49-F238E27FC236}">
                <a16:creationId xmlns:a16="http://schemas.microsoft.com/office/drawing/2014/main" id="{8FAB8246-3DA6-7054-2367-E00C5209B449}"/>
              </a:ext>
            </a:extLst>
          </p:cNvPr>
          <p:cNvSpPr>
            <a:spLocks noGrp="1" noChangeArrowheads="1"/>
          </p:cNvSpPr>
          <p:nvPr>
            <p:ph type="body" idx="1"/>
          </p:nvPr>
        </p:nvSpPr>
        <p:spPr>
          <a:xfrm>
            <a:off x="457200" y="1143000"/>
            <a:ext cx="7696200" cy="5059363"/>
          </a:xfrm>
        </p:spPr>
        <p:txBody>
          <a:bodyPr/>
          <a:lstStyle/>
          <a:p>
            <a:pPr marL="457200" indent="-457200" eaLnBrk="1" hangingPunct="1"/>
            <a:r>
              <a:rPr lang="en-US" altLang="en-US" sz="2000"/>
              <a:t>Compare performance of a single Motorola 68020 with ten 68020’s coupled as a multiprocessor</a:t>
            </a:r>
          </a:p>
          <a:p>
            <a:pPr marL="457200" indent="-457200" eaLnBrk="1" hangingPunct="1"/>
            <a:r>
              <a:rPr lang="en-US" altLang="en-US" sz="2000"/>
              <a:t>Consider the task of adding 100 numbers in memory</a:t>
            </a:r>
          </a:p>
          <a:p>
            <a:pPr marL="457200" indent="-457200" eaLnBrk="1" hangingPunct="1"/>
            <a:r>
              <a:rPr lang="en-US" altLang="en-US" sz="2000"/>
              <a:t>The ADD.W &lt;ea&gt;,Dn op takes 4 clock cycles. Thus, a single 68020 would take 400 clock cycles to add 100 numbers one at a time</a:t>
            </a:r>
          </a:p>
          <a:p>
            <a:pPr marL="457200" indent="-457200" eaLnBrk="1" hangingPunct="1"/>
            <a:r>
              <a:rPr lang="en-US" altLang="en-US" sz="2000"/>
              <a:t>Multiprocessor works as follows:</a:t>
            </a:r>
          </a:p>
          <a:p>
            <a:pPr marL="457200" indent="-457200" eaLnBrk="1" hangingPunct="1">
              <a:buFontTx/>
              <a:buNone/>
            </a:pPr>
            <a:r>
              <a:rPr lang="en-US" altLang="en-US" sz="2000"/>
              <a:t>	a. All 10 uPs would add first 10 numbers each = 40 cycles</a:t>
            </a:r>
          </a:p>
          <a:p>
            <a:pPr marL="457200" indent="-457200" eaLnBrk="1" hangingPunct="1">
              <a:buFontTx/>
              <a:buNone/>
            </a:pPr>
            <a:r>
              <a:rPr lang="en-US" altLang="en-US" sz="2000"/>
              <a:t>	b. 5 uPs would add 10 partial sums = 4 cycles</a:t>
            </a:r>
          </a:p>
          <a:p>
            <a:pPr marL="457200" indent="-457200" eaLnBrk="1" hangingPunct="1">
              <a:buFontTx/>
              <a:buNone/>
            </a:pPr>
            <a:r>
              <a:rPr lang="en-US" altLang="en-US" sz="2000"/>
              <a:t>	c. 2 uPs would 4 of 5 partial sums = 4 cycles</a:t>
            </a:r>
          </a:p>
          <a:p>
            <a:pPr marL="457200" indent="-457200" eaLnBrk="1" hangingPunct="1">
              <a:buFontTx/>
              <a:buNone/>
            </a:pPr>
            <a:r>
              <a:rPr lang="en-US" altLang="en-US" sz="2000"/>
              <a:t>	d. one uP would add three partial sums of two = 8 cycles</a:t>
            </a:r>
          </a:p>
          <a:p>
            <a:pPr marL="457200" indent="-457200" eaLnBrk="1" hangingPunct="1">
              <a:buFontTx/>
              <a:buNone/>
            </a:pPr>
            <a:r>
              <a:rPr lang="en-US" altLang="en-US" sz="2000"/>
              <a:t>	Total: 56 cycles!</a:t>
            </a:r>
          </a:p>
          <a:p>
            <a:pPr marL="457200" indent="-457200" eaLnBrk="1" hangingPunct="1">
              <a:buFontTx/>
              <a:buNone/>
            </a:pPr>
            <a:r>
              <a:rPr lang="en-US" altLang="en-US" sz="2000"/>
              <a:t>	Performance Improvement: 7.14 (not 10 due to overhead)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a:extLst>
              <a:ext uri="{FF2B5EF4-FFF2-40B4-BE49-F238E27FC236}">
                <a16:creationId xmlns:a16="http://schemas.microsoft.com/office/drawing/2014/main" id="{746486B7-09EF-3100-B6A4-6EFC78663C5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1F47CAD4-13EC-4BDC-8A17-92DC109524E1}" type="datetime1">
              <a:rPr lang="en-US" altLang="en-US" sz="1400" smtClean="0"/>
              <a:pPr>
                <a:spcBef>
                  <a:spcPct val="0"/>
                </a:spcBef>
                <a:buFontTx/>
                <a:buNone/>
              </a:pPr>
              <a:t>3/24/2026</a:t>
            </a:fld>
            <a:endParaRPr lang="en-US" altLang="en-US" sz="1400"/>
          </a:p>
        </p:txBody>
      </p:sp>
      <p:sp>
        <p:nvSpPr>
          <p:cNvPr id="11267" name="Footer Placeholder 4">
            <a:extLst>
              <a:ext uri="{FF2B5EF4-FFF2-40B4-BE49-F238E27FC236}">
                <a16:creationId xmlns:a16="http://schemas.microsoft.com/office/drawing/2014/main" id="{606D5A2D-5122-CDB1-E754-F32A0B9F756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CS61 Computer Architecture</a:t>
            </a:r>
          </a:p>
        </p:txBody>
      </p:sp>
      <p:sp>
        <p:nvSpPr>
          <p:cNvPr id="11268" name="Slide Number Placeholder 5">
            <a:extLst>
              <a:ext uri="{FF2B5EF4-FFF2-40B4-BE49-F238E27FC236}">
                <a16:creationId xmlns:a16="http://schemas.microsoft.com/office/drawing/2014/main" id="{EE9DDE43-535F-8372-E660-1A4F145B96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a:t>10-</a:t>
            </a:r>
            <a:fld id="{537209FB-8042-43A3-9009-432F5C7F8C2F}" type="slidenum">
              <a:rPr lang="en-US" altLang="en-US" sz="1400" smtClean="0"/>
              <a:pPr>
                <a:spcBef>
                  <a:spcPct val="0"/>
                </a:spcBef>
                <a:buFontTx/>
                <a:buNone/>
              </a:pPr>
              <a:t>9</a:t>
            </a:fld>
            <a:endParaRPr lang="en-US" altLang="en-US" sz="1400"/>
          </a:p>
        </p:txBody>
      </p:sp>
      <p:sp>
        <p:nvSpPr>
          <p:cNvPr id="11269" name="Rectangle 2">
            <a:extLst>
              <a:ext uri="{FF2B5EF4-FFF2-40B4-BE49-F238E27FC236}">
                <a16:creationId xmlns:a16="http://schemas.microsoft.com/office/drawing/2014/main" id="{6DD7E6F6-A2E0-E97F-2F95-F81746F8D8D5}"/>
              </a:ext>
            </a:extLst>
          </p:cNvPr>
          <p:cNvSpPr>
            <a:spLocks noGrp="1" noChangeArrowheads="1"/>
          </p:cNvSpPr>
          <p:nvPr>
            <p:ph type="title"/>
          </p:nvPr>
        </p:nvSpPr>
        <p:spPr/>
        <p:txBody>
          <a:bodyPr/>
          <a:lstStyle/>
          <a:p>
            <a:pPr eaLnBrk="1" hangingPunct="1"/>
            <a:r>
              <a:rPr lang="en-US" altLang="en-US"/>
              <a:t>Limitations</a:t>
            </a:r>
          </a:p>
        </p:txBody>
      </p:sp>
      <p:sp>
        <p:nvSpPr>
          <p:cNvPr id="11270" name="Rectangle 3">
            <a:extLst>
              <a:ext uri="{FF2B5EF4-FFF2-40B4-BE49-F238E27FC236}">
                <a16:creationId xmlns:a16="http://schemas.microsoft.com/office/drawing/2014/main" id="{BE1B2027-8773-1E70-A74D-575CCADB670C}"/>
              </a:ext>
            </a:extLst>
          </p:cNvPr>
          <p:cNvSpPr>
            <a:spLocks noGrp="1" noChangeArrowheads="1"/>
          </p:cNvSpPr>
          <p:nvPr>
            <p:ph type="body" idx="1"/>
          </p:nvPr>
        </p:nvSpPr>
        <p:spPr>
          <a:xfrm>
            <a:off x="457200" y="1143000"/>
            <a:ext cx="7696200" cy="5059363"/>
          </a:xfrm>
        </p:spPr>
        <p:txBody>
          <a:bodyPr/>
          <a:lstStyle/>
          <a:p>
            <a:pPr eaLnBrk="1" hangingPunct="1"/>
            <a:r>
              <a:rPr lang="en-US" altLang="en-US"/>
              <a:t>Software Inertia: Billions of dollars worth of FORTRAN and C/C++ and COBOL software exists.</a:t>
            </a:r>
          </a:p>
          <a:p>
            <a:pPr lvl="1" eaLnBrk="1" hangingPunct="1"/>
            <a:r>
              <a:rPr lang="en-US" altLang="en-US"/>
              <a:t>Who will rewrite them?</a:t>
            </a:r>
          </a:p>
          <a:p>
            <a:pPr lvl="1" eaLnBrk="1" hangingPunct="1"/>
            <a:r>
              <a:rPr lang="en-US" altLang="en-US"/>
              <a:t>Into what programming language?</a:t>
            </a:r>
          </a:p>
          <a:p>
            <a:pPr eaLnBrk="1" hangingPunct="1"/>
            <a:r>
              <a:rPr lang="en-US" altLang="en-US"/>
              <a:t>Many programmers have experience with multicore computers, but – to the extent they program – they have no direct experience.</a:t>
            </a:r>
          </a:p>
          <a:p>
            <a:pPr lvl="1" eaLnBrk="1" hangingPunct="1"/>
            <a:r>
              <a:rPr lang="en-US" altLang="en-US"/>
              <a:t>Who will retrain them ?</a:t>
            </a:r>
          </a:p>
          <a:p>
            <a:pPr eaLnBrk="1" hangingPunct="1"/>
            <a:r>
              <a:rPr lang="en-US" altLang="en-US"/>
              <a:t>What about languages which are becoming obsolete: Tcl, other scripting languages, etc.</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12918</Words>
  <Application>Microsoft Office PowerPoint</Application>
  <PresentationFormat>On-screen Show (4:3)</PresentationFormat>
  <Paragraphs>878</Paragraphs>
  <Slides>61</Slides>
  <Notes>50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5" baseType="lpstr">
      <vt:lpstr>Arial</vt:lpstr>
      <vt:lpstr>Symbol</vt:lpstr>
      <vt:lpstr>Default Design</vt:lpstr>
      <vt:lpstr>Visio</vt:lpstr>
      <vt:lpstr>CS6461 – Computer Architecture Fall 2021 Morris Lancaster - Lecturer Adapted from Professor Stephen Kaisler’s Notes</vt:lpstr>
      <vt:lpstr>Introduction</vt:lpstr>
      <vt:lpstr>Paradigms</vt:lpstr>
      <vt:lpstr>Types of Parallelism</vt:lpstr>
      <vt:lpstr>For A Given Problem</vt:lpstr>
      <vt:lpstr>Speedup</vt:lpstr>
      <vt:lpstr>Efficiency</vt:lpstr>
      <vt:lpstr>Multiprocessor Example</vt:lpstr>
      <vt:lpstr>Limitations</vt:lpstr>
      <vt:lpstr>The Path to PetaFLOPS</vt:lpstr>
      <vt:lpstr>The Path to PetaFLOPS - Training</vt:lpstr>
      <vt:lpstr>Michael Flynn’s Hardware Taxonomy</vt:lpstr>
      <vt:lpstr>Taxonomy Visual</vt:lpstr>
      <vt:lpstr>SISD</vt:lpstr>
      <vt:lpstr>SIMD</vt:lpstr>
      <vt:lpstr>SIMD</vt:lpstr>
      <vt:lpstr>Thinking Machines CM-1</vt:lpstr>
      <vt:lpstr>MISD</vt:lpstr>
      <vt:lpstr>CMU/GE WARP</vt:lpstr>
      <vt:lpstr>MIMD</vt:lpstr>
      <vt:lpstr>Processor Coupling back to Johnson’s Expansion – communicate, coordinate, synchronize</vt:lpstr>
      <vt:lpstr>Granularity of Parallelism</vt:lpstr>
      <vt:lpstr>Intel Paragon XP/S 140 Supercomputer</vt:lpstr>
      <vt:lpstr>Memory Architectures</vt:lpstr>
      <vt:lpstr>Shared Memory Multiprocessors</vt:lpstr>
      <vt:lpstr>Centralized Shared vs. Distributed Memory</vt:lpstr>
      <vt:lpstr>Message Passing Multiprocessors</vt:lpstr>
      <vt:lpstr>Message Passing Multiprocessors</vt:lpstr>
      <vt:lpstr>Message Routing</vt:lpstr>
      <vt:lpstr>Non-Uniform Memory Access</vt:lpstr>
      <vt:lpstr>Operating System Support</vt:lpstr>
      <vt:lpstr>Operating System Support</vt:lpstr>
      <vt:lpstr>Operating System Support</vt:lpstr>
      <vt:lpstr>Operating System Support</vt:lpstr>
      <vt:lpstr>Operating System Support – Symmetric MP </vt:lpstr>
      <vt:lpstr>Interconnection Topologies </vt:lpstr>
      <vt:lpstr>Interconnection Topologies</vt:lpstr>
      <vt:lpstr>Network Terminology</vt:lpstr>
      <vt:lpstr>Interconnection Topologies Introduction</vt:lpstr>
      <vt:lpstr>Interconnection Topologies</vt:lpstr>
      <vt:lpstr>Mesh-Type Interconnects</vt:lpstr>
      <vt:lpstr>Tree-Type Interconnects</vt:lpstr>
      <vt:lpstr>Example: Mesh Matrix Multiplication </vt:lpstr>
      <vt:lpstr>Interconnection Topologies</vt:lpstr>
      <vt:lpstr>Interconnection Topologies</vt:lpstr>
      <vt:lpstr>Butterfly Network</vt:lpstr>
      <vt:lpstr>Butterfly Network</vt:lpstr>
      <vt:lpstr>Butterfly Routing</vt:lpstr>
      <vt:lpstr>Interconnection Topologies</vt:lpstr>
      <vt:lpstr>Interconnection Topologies</vt:lpstr>
      <vt:lpstr>Interconnection Topologies</vt:lpstr>
      <vt:lpstr>Interconnection Topologies</vt:lpstr>
      <vt:lpstr>Interconnection Topologies</vt:lpstr>
      <vt:lpstr>Red Storm – Cray Research (2003)</vt:lpstr>
      <vt:lpstr>Red Storm Overview</vt:lpstr>
      <vt:lpstr>Red Storm Network</vt:lpstr>
      <vt:lpstr>Red Storm Processor Board</vt:lpstr>
      <vt:lpstr>Growth Over Thirty Years – from 23 years ago</vt:lpstr>
      <vt:lpstr>What Have We learned Over 30 Years?</vt:lpstr>
      <vt:lpstr>PowerPoint Presentation</vt:lpstr>
      <vt:lpstr>SIMD =&gt; Data Level Parallelism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CS6461 – Computer Architecture Spring 2012 Stephen H. Kaisler, D.Sc.</dc:title>
  <dc:creator>Steve Kaisler</dc:creator>
  <cp:lastModifiedBy>Morris Lancaster</cp:lastModifiedBy>
  <cp:revision>108</cp:revision>
  <dcterms:created xsi:type="dcterms:W3CDTF">2012-01-09T00:57:41Z</dcterms:created>
  <dcterms:modified xsi:type="dcterms:W3CDTF">2026-03-26T06:02:01Z</dcterms:modified>
</cp:coreProperties>
</file>